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714" r:id="rId2"/>
    <p:sldId id="700" r:id="rId3"/>
    <p:sldId id="629" r:id="rId4"/>
    <p:sldId id="631" r:id="rId5"/>
    <p:sldId id="354" r:id="rId6"/>
    <p:sldId id="457" r:id="rId7"/>
    <p:sldId id="717" r:id="rId8"/>
    <p:sldId id="718" r:id="rId9"/>
    <p:sldId id="719" r:id="rId10"/>
    <p:sldId id="720" r:id="rId11"/>
    <p:sldId id="716" r:id="rId12"/>
  </p:sldIdLst>
  <p:sldSz cx="12192000" cy="6858000"/>
  <p:notesSz cx="6858000" cy="9144000"/>
  <p:defaultTextStyle>
    <a:defPPr>
      <a:defRPr lang="ko-K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Malgun Gothic" panose="020B0503020000020004" charset="-127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463"/>
    <a:srgbClr val="EA8010"/>
    <a:srgbClr val="231F20"/>
    <a:srgbClr val="91BA5B"/>
    <a:srgbClr val="A6A6A6"/>
    <a:srgbClr val="5B9BD5"/>
    <a:srgbClr val="A9D18E"/>
    <a:srgbClr val="FFC000"/>
    <a:srgbClr val="FF8A00"/>
    <a:srgbClr val="C5C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2" autoAdjust="0"/>
  </p:normalViewPr>
  <p:slideViewPr>
    <p:cSldViewPr snapToGrid="0">
      <p:cViewPr varScale="1">
        <p:scale>
          <a:sx n="92" d="100"/>
          <a:sy n="92" d="100"/>
        </p:scale>
        <p:origin x="-952" y="-96"/>
      </p:cViewPr>
      <p:guideLst>
        <p:guide orient="horz" pos="2076"/>
        <p:guide pos="3788"/>
        <p:guide pos="7378"/>
        <p:guide pos="362"/>
        <p:guide pos="546"/>
        <p:guide pos="70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314016557236654"/>
          <c:y val="0.0790861159929701"/>
          <c:w val="0.937196688552669"/>
          <c:h val="0.7006444053895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收入（百万美元）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Sheet1!$B$2:$F$2</c:f>
              <c:numCache>
                <c:formatCode>General</c:formatCode>
                <c:ptCount val="5"/>
                <c:pt idx="0">
                  <c:v>38641.7</c:v>
                </c:pt>
                <c:pt idx="1">
                  <c:v>39116.1</c:v>
                </c:pt>
                <c:pt idx="2">
                  <c:v>36664.8</c:v>
                </c:pt>
                <c:pt idx="3">
                  <c:v>23217.3</c:v>
                </c:pt>
                <c:pt idx="4">
                  <c:v>38264.7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利润（百万美元）</c:v>
                </c:pt>
              </c:strCache>
            </c:strRef>
          </c:tx>
          <c:spPr>
            <a:solidFill>
              <a:srgbClr val="91BA5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cap="none" spc="0" normalizeH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uFill>
                    <a:latin typeface="+mn-lt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Sheet1!$B$1:$F$1</c:f>
              <c:numCache>
                <c:formatCode>General</c:formatCode>
                <c:ptCount val="5"/>
                <c:pt idx="0">
                  <c:v>2012.0</c:v>
                </c:pt>
                <c:pt idx="1">
                  <c:v>2013.0</c:v>
                </c:pt>
                <c:pt idx="2">
                  <c:v>2014.0</c:v>
                </c:pt>
                <c:pt idx="3">
                  <c:v>2015.0</c:v>
                </c:pt>
                <c:pt idx="4">
                  <c:v>2016.0</c:v>
                </c:pt>
              </c:numCache>
            </c:numRef>
          </c:cat>
          <c:val>
            <c:numRef>
              <c:f>Sheet1!$B$3:$F$3</c:f>
              <c:numCache>
                <c:formatCode>General</c:formatCode>
                <c:ptCount val="5"/>
                <c:pt idx="0">
                  <c:v>2784.9</c:v>
                </c:pt>
                <c:pt idx="1">
                  <c:v>3796.4</c:v>
                </c:pt>
                <c:pt idx="2">
                  <c:v>2444.0</c:v>
                </c:pt>
                <c:pt idx="3">
                  <c:v>1560.6</c:v>
                </c:pt>
                <c:pt idx="4">
                  <c:v>4015.6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077905304"/>
        <c:axId val="-2077901672"/>
      </c:barChart>
      <c:catAx>
        <c:axId val="-20779053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-2077901672"/>
        <c:crosses val="autoZero"/>
        <c:auto val="1"/>
        <c:lblAlgn val="ctr"/>
        <c:lblOffset val="100"/>
        <c:noMultiLvlLbl val="0"/>
      </c:catAx>
      <c:valAx>
        <c:axId val="-2077901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77905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微软雅黑" panose="020B050302020402020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uFill>
                <a:solidFill>
                  <a:schemeClr val="tx1">
                    <a:lumMod val="65000"/>
                    <a:lumOff val="35000"/>
                  </a:schemeClr>
                </a:solidFill>
              </a:uFill>
              <a:latin typeface="+mn-lt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38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659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3BFC9-37BC-400D-AD1A-8548763EB8E9}" type="slidenum">
              <a:rPr lang="ko-KR" altLang="en-US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CF3D908-6DDF-4BBA-A625-8B055FA29321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6F36-0A72-4476-A090-4AE50C9B2C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821BB6-FFC6-4F4F-BB7C-1255C9EBF2D9}" type="datetimeFigureOut">
              <a:rPr lang="zh-CN" altLang="en-US" smtClean="0"/>
              <a:t>17/5/18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954EA-27E7-4AB6-94E1-688632AAB0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spd="slow">
    <p:wipe dir="d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 latinLnBrk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C64BCCB-ADEB-4518-A4EE-F2D81D870D1D}" type="slidenum">
              <a:rPr lang="ko-KR" altLang="en-US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Malgun Gothic" panose="020B0503020000020004" charset="-127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Malgun Gothic" panose="020B0503020000020004" charset="-127"/>
          <a:ea typeface="Malgun Gothic" panose="020B0503020000020004" charset="-127"/>
          <a:cs typeface="Malgun Gothic" panose="020B0503020000020004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Malgun Gothic" panose="020B0503020000020004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jpg"/><Relationship Id="rId12" Type="http://schemas.openxmlformats.org/officeDocument/2006/relationships/image" Target="../media/image24.jpg"/><Relationship Id="rId13" Type="http://schemas.openxmlformats.org/officeDocument/2006/relationships/image" Target="../media/image25.jpg"/><Relationship Id="rId14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 txBox="1">
            <a:spLocks noChangeArrowheads="1"/>
          </p:cNvSpPr>
          <p:nvPr/>
        </p:nvSpPr>
        <p:spPr bwMode="auto">
          <a:xfrm>
            <a:off x="581827" y="1080541"/>
            <a:ext cx="7900988" cy="18835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 </a:t>
            </a:r>
            <a:r>
              <a:rPr lang="zh-CN" altLang="zh-CN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—</a:t>
            </a:r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最先进的企业用油管理方案</a:t>
            </a:r>
            <a:endParaRPr lang="zh-CN" altLang="en-US" sz="4800" b="1" dirty="0" smtClean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5631" y="3514725"/>
            <a:ext cx="4691136" cy="498475"/>
            <a:chOff x="938" y="6292"/>
            <a:chExt cx="10047" cy="785"/>
          </a:xfrm>
        </p:grpSpPr>
        <p:sp>
          <p:nvSpPr>
            <p:cNvPr id="6" name="Rectangle 5"/>
            <p:cNvSpPr/>
            <p:nvPr/>
          </p:nvSpPr>
          <p:spPr>
            <a:xfrm>
              <a:off x="938" y="6292"/>
              <a:ext cx="10047" cy="785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8196" name="Rectangle 3"/>
            <p:cNvSpPr txBox="1">
              <a:spLocks noChangeArrowheads="1"/>
            </p:cNvSpPr>
            <p:nvPr/>
          </p:nvSpPr>
          <p:spPr bwMode="auto">
            <a:xfrm>
              <a:off x="1100" y="6470"/>
              <a:ext cx="9723" cy="48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</a:rPr>
                <a:t>  降低用油成本，提升管理效率！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421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2.7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西航石化流动加油站和撬装加油站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52" name=" 252"/>
          <p:cNvSpPr/>
          <p:nvPr/>
        </p:nvSpPr>
        <p:spPr>
          <a:xfrm>
            <a:off x="2000525" y="2694098"/>
            <a:ext cx="4592320" cy="234315"/>
          </a:xfrm>
          <a:prstGeom prst="mathPlus">
            <a:avLst>
              <a:gd name="adj1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94" tIns="45645" rIns="91294" bIns="45645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5833557" y="5329149"/>
            <a:ext cx="928695" cy="1278026"/>
            <a:chOff x="642910" y="3143254"/>
            <a:chExt cx="928695" cy="1278026"/>
          </a:xfrm>
        </p:grpSpPr>
        <p:pic>
          <p:nvPicPr>
            <p:cNvPr id="76" name="图片 75" descr="timg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10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66" name="Rounded Rectangle 32"/>
            <p:cNvSpPr/>
            <p:nvPr/>
          </p:nvSpPr>
          <p:spPr>
            <a:xfrm>
              <a:off x="750067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cs typeface="Source Sans Pro ExtraLight" panose="020B0303030403020204"/>
                </a:rPr>
                <a:t>中国石化</a:t>
              </a:r>
              <a:endParaRPr lang="en-US" sz="9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82166" y="5332310"/>
            <a:ext cx="928694" cy="1285884"/>
            <a:chOff x="642910" y="1285866"/>
            <a:chExt cx="928694" cy="1285884"/>
          </a:xfrm>
        </p:grpSpPr>
        <p:sp>
          <p:nvSpPr>
            <p:cNvPr id="6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支付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宝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71" name="图片 70" descr="timg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grpSp>
        <p:nvGrpSpPr>
          <p:cNvPr id="80" name="组合 79"/>
          <p:cNvGrpSpPr/>
          <p:nvPr/>
        </p:nvGrpSpPr>
        <p:grpSpPr>
          <a:xfrm>
            <a:off x="6880398" y="5329149"/>
            <a:ext cx="928695" cy="1278026"/>
            <a:chOff x="1928794" y="3143254"/>
            <a:chExt cx="928695" cy="1278026"/>
          </a:xfrm>
        </p:grpSpPr>
        <p:pic>
          <p:nvPicPr>
            <p:cNvPr id="78" name="图片 77" descr="timg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8794" y="3143254"/>
              <a:ext cx="928695" cy="9286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  <p:sp>
          <p:nvSpPr>
            <p:cNvPr id="79" name="Rounded Rectangle 32"/>
            <p:cNvSpPr/>
            <p:nvPr/>
          </p:nvSpPr>
          <p:spPr>
            <a:xfrm>
              <a:off x="2035951" y="421482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中国石油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690122" y="5332310"/>
            <a:ext cx="928370" cy="1285884"/>
            <a:chOff x="642910" y="1285866"/>
            <a:chExt cx="928694" cy="1285884"/>
          </a:xfrm>
        </p:grpSpPr>
        <p:sp>
          <p:nvSpPr>
            <p:cNvPr id="91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银联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2" name="图片 91" descr="timg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910" y="1285866"/>
              <a:ext cx="928694" cy="928694"/>
            </a:xfrm>
            <a:prstGeom prst="roundRect">
              <a:avLst>
                <a:gd name="adj" fmla="val 117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3" name="组合 92"/>
          <p:cNvGrpSpPr/>
          <p:nvPr/>
        </p:nvGrpSpPr>
        <p:grpSpPr>
          <a:xfrm>
            <a:off x="3736804" y="5346580"/>
            <a:ext cx="923925" cy="1285884"/>
            <a:chOff x="645209" y="1285866"/>
            <a:chExt cx="924096" cy="1285884"/>
          </a:xfrm>
        </p:grpSpPr>
        <p:sp>
          <p:nvSpPr>
            <p:cNvPr id="9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百度地图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5" name="图片 94" descr="timg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09" y="1285866"/>
              <a:ext cx="924096" cy="928694"/>
            </a:xfrm>
            <a:prstGeom prst="roundRect">
              <a:avLst>
                <a:gd name="adj" fmla="val 152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grpSp>
        <p:nvGrpSpPr>
          <p:cNvPr id="96" name="组合 95"/>
          <p:cNvGrpSpPr/>
          <p:nvPr/>
        </p:nvGrpSpPr>
        <p:grpSpPr>
          <a:xfrm>
            <a:off x="1629172" y="5343550"/>
            <a:ext cx="928370" cy="1271434"/>
            <a:chOff x="642910" y="1300316"/>
            <a:chExt cx="928694" cy="1271434"/>
          </a:xfrm>
        </p:grpSpPr>
        <p:sp>
          <p:nvSpPr>
            <p:cNvPr id="97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腾讯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99" name="图片 98" descr="C:\Users\DELL\Desktop\腾讯.jpg腾讯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42910" y="1300316"/>
              <a:ext cx="928694" cy="899795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9" name="图片 8" descr="C:\Users\DELL\Desktop\图片1.png图片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973655" y="5329761"/>
            <a:ext cx="2654935" cy="928370"/>
          </a:xfrm>
          <a:prstGeom prst="roundRect">
            <a:avLst>
              <a:gd name="adj" fmla="val 152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07" name="组合 106"/>
          <p:cNvGrpSpPr/>
          <p:nvPr/>
        </p:nvGrpSpPr>
        <p:grpSpPr>
          <a:xfrm>
            <a:off x="7927080" y="5329148"/>
            <a:ext cx="928694" cy="1285884"/>
            <a:chOff x="614370" y="1271597"/>
            <a:chExt cx="928694" cy="1285884"/>
          </a:xfrm>
        </p:grpSpPr>
        <p:sp>
          <p:nvSpPr>
            <p:cNvPr id="108" name="Rounded Rectangle 32"/>
            <p:cNvSpPr/>
            <p:nvPr/>
          </p:nvSpPr>
          <p:spPr>
            <a:xfrm>
              <a:off x="750067" y="2351025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algn="ctr"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中外运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09" name="图片 108" descr="timg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370" y="1271597"/>
              <a:ext cx="928694" cy="928694"/>
            </a:xfrm>
            <a:prstGeom prst="roundRect">
              <a:avLst>
                <a:gd name="adj" fmla="val 16667"/>
              </a:avLst>
            </a:prstGeom>
            <a:ln w="31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</p:pic>
      </p:grpSp>
      <p:sp>
        <p:nvSpPr>
          <p:cNvPr id="10" name="Rounded Rectangle 32"/>
          <p:cNvSpPr/>
          <p:nvPr/>
        </p:nvSpPr>
        <p:spPr>
          <a:xfrm>
            <a:off x="10015286" y="6372468"/>
            <a:ext cx="714375" cy="2063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0" rIns="0" bIns="45710" rtlCol="0" anchor="t"/>
          <a:lstStyle/>
          <a:p>
            <a:pPr defTabSz="91249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rPr>
              <a:t>圆通物流</a:t>
            </a:r>
            <a:endParaRPr lang="en-US" sz="900" b="1" dirty="0">
              <a:solidFill>
                <a:prstClr val="white"/>
              </a:solidFill>
              <a:latin typeface="微软雅黑" panose="020B0503020204020204" charset="-122"/>
              <a:cs typeface="Source Sans Pro ExtraLight" panose="020B0303030403020204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3311" y="5332325"/>
            <a:ext cx="928370" cy="1282659"/>
            <a:chOff x="642910" y="1289091"/>
            <a:chExt cx="928694" cy="1282659"/>
          </a:xfrm>
        </p:grpSpPr>
        <p:sp>
          <p:nvSpPr>
            <p:cNvPr id="14" name="Rounded Rectangle 32"/>
            <p:cNvSpPr/>
            <p:nvPr/>
          </p:nvSpPr>
          <p:spPr>
            <a:xfrm>
              <a:off x="750067" y="2365294"/>
              <a:ext cx="714380" cy="20645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0" tIns="0" rIns="0" bIns="45710" rtlCol="0" anchor="t"/>
            <a:lstStyle/>
            <a:p>
              <a:pPr defTabSz="912495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  </a:t>
              </a:r>
              <a:r>
                <a:rPr lang="zh-CN" altLang="en-US" sz="900" b="1" dirty="0" smtClean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微</a:t>
              </a:r>
              <a:r>
                <a:rPr lang="zh-CN" altLang="en-US" sz="900" b="1" dirty="0">
                  <a:solidFill>
                    <a:prstClr val="white"/>
                  </a:solidFill>
                  <a:latin typeface="微软雅黑" panose="020B0503020204020204" charset="-122"/>
                  <a:cs typeface="Source Sans Pro ExtraLight" panose="020B0303030403020204"/>
                </a:rPr>
                <a:t>信</a:t>
              </a:r>
              <a:endParaRPr lang="en-US" sz="900" b="1" dirty="0">
                <a:solidFill>
                  <a:prstClr val="white"/>
                </a:solidFill>
                <a:latin typeface="微软雅黑" panose="020B0503020204020204" charset="-122"/>
                <a:cs typeface="Source Sans Pro ExtraLight" panose="020B0303030403020204"/>
              </a:endParaRPr>
            </a:p>
          </p:txBody>
        </p:sp>
        <p:pic>
          <p:nvPicPr>
            <p:cNvPr id="15" name="图片 14" descr="timg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910" y="1289091"/>
              <a:ext cx="928694" cy="922244"/>
            </a:xfrm>
            <a:prstGeom prst="roundRect">
              <a:avLst>
                <a:gd name="adj" fmla="val 14561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</p:pic>
      </p:grpSp>
      <p:pic>
        <p:nvPicPr>
          <p:cNvPr id="3" name="图片 2" descr="1.pic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85" y="3595764"/>
            <a:ext cx="3510439" cy="154104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" name="图片 4" descr="2.pic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5" y="1441162"/>
            <a:ext cx="2161739" cy="326758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7" name="Rectangle 1"/>
          <p:cNvSpPr/>
          <p:nvPr/>
        </p:nvSpPr>
        <p:spPr>
          <a:xfrm>
            <a:off x="489124" y="4810076"/>
            <a:ext cx="7188179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38" name="Rectangle 3"/>
          <p:cNvSpPr txBox="1">
            <a:spLocks noChangeArrowheads="1"/>
          </p:cNvSpPr>
          <p:nvPr/>
        </p:nvSpPr>
        <p:spPr bwMode="auto">
          <a:xfrm>
            <a:off x="584373" y="4851352"/>
            <a:ext cx="4139024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lang="en-US" altLang="zh-CN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8</a:t>
            </a:r>
            <a:r>
              <a:rPr lang="en-US" altLang="ko-KR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西航石化合作伙伴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11" name="图片 10" descr="10.pic_h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208" y="1441161"/>
            <a:ext cx="4635825" cy="3307909"/>
          </a:xfrm>
          <a:prstGeom prst="rect">
            <a:avLst/>
          </a:prstGeom>
        </p:spPr>
      </p:pic>
      <p:pic>
        <p:nvPicPr>
          <p:cNvPr id="12" name="图片 11" descr="11.pic_hd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602" y="1441160"/>
            <a:ext cx="3536192" cy="20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0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146609" y="3509328"/>
            <a:ext cx="4257675" cy="500380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450" y="2554288"/>
            <a:ext cx="4483100" cy="9223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071938" y="3629025"/>
            <a:ext cx="404812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招商合作电话：</a:t>
            </a:r>
            <a:r>
              <a:rPr lang="en-US" altLang="zh-CN" sz="1600" b="0" dirty="0" smtClean="0"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13261504251</a:t>
            </a:r>
            <a:endParaRPr lang="zh-CN" altLang="ko-KR" sz="1600" b="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634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22350" y="2659063"/>
            <a:ext cx="5546725" cy="420687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995680" y="1952625"/>
            <a:ext cx="784352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70000"/>
              </a:lnSpc>
              <a:spcAft>
                <a:spcPts val="0"/>
              </a:spcAft>
              <a:defRPr/>
            </a:pPr>
            <a:r>
              <a:rPr lang="zh-CN" altLang="en-US" sz="4000" spc="-150" dirty="0" smtClean="0">
                <a:effectLst/>
                <a:latin typeface="微软雅黑" panose="020B0503020204020204" charset="-122"/>
                <a:ea typeface="微软雅黑" panose="020B0503020204020204" charset="-122"/>
              </a:rPr>
              <a:t>公司及模式介绍</a:t>
            </a:r>
            <a:endParaRPr lang="en-US" altLang="ko-KR" sz="4000" spc="-150" dirty="0"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1125538" y="2727325"/>
            <a:ext cx="53467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公司及模式介绍</a:t>
            </a:r>
            <a:endParaRPr lang="zh-CN" altLang="en-US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95500" y="3837521"/>
            <a:ext cx="547259" cy="623772"/>
            <a:chOff x="4021138" y="1814513"/>
            <a:chExt cx="669925" cy="763588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140200" y="1938338"/>
              <a:ext cx="431800" cy="639763"/>
            </a:xfrm>
            <a:custGeom>
              <a:avLst/>
              <a:gdLst>
                <a:gd name="T0" fmla="*/ 96 w 272"/>
                <a:gd name="T1" fmla="*/ 7 h 403"/>
                <a:gd name="T2" fmla="*/ 40 w 272"/>
                <a:gd name="T3" fmla="*/ 40 h 403"/>
                <a:gd name="T4" fmla="*/ 5 w 272"/>
                <a:gd name="T5" fmla="*/ 97 h 403"/>
                <a:gd name="T6" fmla="*/ 1 w 272"/>
                <a:gd name="T7" fmla="*/ 148 h 403"/>
                <a:gd name="T8" fmla="*/ 29 w 272"/>
                <a:gd name="T9" fmla="*/ 232 h 403"/>
                <a:gd name="T10" fmla="*/ 55 w 272"/>
                <a:gd name="T11" fmla="*/ 273 h 403"/>
                <a:gd name="T12" fmla="*/ 63 w 272"/>
                <a:gd name="T13" fmla="*/ 314 h 403"/>
                <a:gd name="T14" fmla="*/ 55 w 272"/>
                <a:gd name="T15" fmla="*/ 329 h 403"/>
                <a:gd name="T16" fmla="*/ 55 w 272"/>
                <a:gd name="T17" fmla="*/ 349 h 403"/>
                <a:gd name="T18" fmla="*/ 55 w 272"/>
                <a:gd name="T19" fmla="*/ 364 h 403"/>
                <a:gd name="T20" fmla="*/ 61 w 272"/>
                <a:gd name="T21" fmla="*/ 384 h 403"/>
                <a:gd name="T22" fmla="*/ 80 w 272"/>
                <a:gd name="T23" fmla="*/ 402 h 403"/>
                <a:gd name="T24" fmla="*/ 189 w 272"/>
                <a:gd name="T25" fmla="*/ 403 h 403"/>
                <a:gd name="T26" fmla="*/ 206 w 272"/>
                <a:gd name="T27" fmla="*/ 387 h 403"/>
                <a:gd name="T28" fmla="*/ 217 w 272"/>
                <a:gd name="T29" fmla="*/ 370 h 403"/>
                <a:gd name="T30" fmla="*/ 217 w 272"/>
                <a:gd name="T31" fmla="*/ 349 h 403"/>
                <a:gd name="T32" fmla="*/ 217 w 272"/>
                <a:gd name="T33" fmla="*/ 334 h 403"/>
                <a:gd name="T34" fmla="*/ 212 w 272"/>
                <a:gd name="T35" fmla="*/ 316 h 403"/>
                <a:gd name="T36" fmla="*/ 214 w 272"/>
                <a:gd name="T37" fmla="*/ 278 h 403"/>
                <a:gd name="T38" fmla="*/ 236 w 272"/>
                <a:gd name="T39" fmla="*/ 243 h 403"/>
                <a:gd name="T40" fmla="*/ 269 w 272"/>
                <a:gd name="T41" fmla="*/ 161 h 403"/>
                <a:gd name="T42" fmla="*/ 270 w 272"/>
                <a:gd name="T43" fmla="*/ 110 h 403"/>
                <a:gd name="T44" fmla="*/ 241 w 272"/>
                <a:gd name="T45" fmla="*/ 50 h 403"/>
                <a:gd name="T46" fmla="*/ 189 w 272"/>
                <a:gd name="T47" fmla="*/ 11 h 403"/>
                <a:gd name="T48" fmla="*/ 136 w 272"/>
                <a:gd name="T49" fmla="*/ 0 h 403"/>
                <a:gd name="T50" fmla="*/ 201 w 272"/>
                <a:gd name="T51" fmla="*/ 367 h 403"/>
                <a:gd name="T52" fmla="*/ 202 w 272"/>
                <a:gd name="T53" fmla="*/ 373 h 403"/>
                <a:gd name="T54" fmla="*/ 192 w 272"/>
                <a:gd name="T55" fmla="*/ 385 h 403"/>
                <a:gd name="T56" fmla="*/ 87 w 272"/>
                <a:gd name="T57" fmla="*/ 389 h 403"/>
                <a:gd name="T58" fmla="*/ 79 w 272"/>
                <a:gd name="T59" fmla="*/ 381 h 403"/>
                <a:gd name="T60" fmla="*/ 69 w 272"/>
                <a:gd name="T61" fmla="*/ 370 h 403"/>
                <a:gd name="T62" fmla="*/ 71 w 272"/>
                <a:gd name="T63" fmla="*/ 353 h 403"/>
                <a:gd name="T64" fmla="*/ 70 w 272"/>
                <a:gd name="T65" fmla="*/ 347 h 403"/>
                <a:gd name="T66" fmla="*/ 70 w 272"/>
                <a:gd name="T67" fmla="*/ 332 h 403"/>
                <a:gd name="T68" fmla="*/ 72 w 272"/>
                <a:gd name="T69" fmla="*/ 324 h 403"/>
                <a:gd name="T70" fmla="*/ 203 w 272"/>
                <a:gd name="T71" fmla="*/ 329 h 403"/>
                <a:gd name="T72" fmla="*/ 203 w 272"/>
                <a:gd name="T73" fmla="*/ 347 h 403"/>
                <a:gd name="T74" fmla="*/ 92 w 272"/>
                <a:gd name="T75" fmla="*/ 196 h 403"/>
                <a:gd name="T76" fmla="*/ 148 w 272"/>
                <a:gd name="T77" fmla="*/ 186 h 403"/>
                <a:gd name="T78" fmla="*/ 109 w 272"/>
                <a:gd name="T79" fmla="*/ 310 h 403"/>
                <a:gd name="T80" fmla="*/ 197 w 272"/>
                <a:gd name="T81" fmla="*/ 285 h 403"/>
                <a:gd name="T82" fmla="*/ 185 w 272"/>
                <a:gd name="T83" fmla="*/ 170 h 403"/>
                <a:gd name="T84" fmla="*/ 148 w 272"/>
                <a:gd name="T85" fmla="*/ 168 h 403"/>
                <a:gd name="T86" fmla="*/ 92 w 272"/>
                <a:gd name="T87" fmla="*/ 178 h 403"/>
                <a:gd name="T88" fmla="*/ 77 w 272"/>
                <a:gd name="T89" fmla="*/ 310 h 403"/>
                <a:gd name="T90" fmla="*/ 68 w 272"/>
                <a:gd name="T91" fmla="*/ 265 h 403"/>
                <a:gd name="T92" fmla="*/ 41 w 272"/>
                <a:gd name="T93" fmla="*/ 225 h 403"/>
                <a:gd name="T94" fmla="*/ 15 w 272"/>
                <a:gd name="T95" fmla="*/ 147 h 403"/>
                <a:gd name="T96" fmla="*/ 19 w 272"/>
                <a:gd name="T97" fmla="*/ 101 h 403"/>
                <a:gd name="T98" fmla="*/ 49 w 272"/>
                <a:gd name="T99" fmla="*/ 51 h 403"/>
                <a:gd name="T100" fmla="*/ 99 w 272"/>
                <a:gd name="T101" fmla="*/ 21 h 403"/>
                <a:gd name="T102" fmla="*/ 149 w 272"/>
                <a:gd name="T103" fmla="*/ 16 h 403"/>
                <a:gd name="T104" fmla="*/ 204 w 272"/>
                <a:gd name="T105" fmla="*/ 36 h 403"/>
                <a:gd name="T106" fmla="*/ 244 w 272"/>
                <a:gd name="T107" fmla="*/ 79 h 403"/>
                <a:gd name="T108" fmla="*/ 258 w 272"/>
                <a:gd name="T109" fmla="*/ 138 h 403"/>
                <a:gd name="T110" fmla="*/ 245 w 272"/>
                <a:gd name="T111" fmla="*/ 194 h 403"/>
                <a:gd name="T112" fmla="*/ 208 w 272"/>
                <a:gd name="T113" fmla="*/ 26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2" h="403">
                  <a:moveTo>
                    <a:pt x="136" y="0"/>
                  </a:moveTo>
                  <a:lnTo>
                    <a:pt x="136" y="0"/>
                  </a:lnTo>
                  <a:lnTo>
                    <a:pt x="122" y="2"/>
                  </a:lnTo>
                  <a:lnTo>
                    <a:pt x="109" y="4"/>
                  </a:lnTo>
                  <a:lnTo>
                    <a:pt x="96" y="7"/>
                  </a:lnTo>
                  <a:lnTo>
                    <a:pt x="83" y="11"/>
                  </a:lnTo>
                  <a:lnTo>
                    <a:pt x="71" y="18"/>
                  </a:lnTo>
                  <a:lnTo>
                    <a:pt x="59" y="24"/>
                  </a:lnTo>
                  <a:lnTo>
                    <a:pt x="49" y="32"/>
                  </a:lnTo>
                  <a:lnTo>
                    <a:pt x="40" y="40"/>
                  </a:lnTo>
                  <a:lnTo>
                    <a:pt x="31" y="50"/>
                  </a:lnTo>
                  <a:lnTo>
                    <a:pt x="22" y="61"/>
                  </a:lnTo>
                  <a:lnTo>
                    <a:pt x="16" y="73"/>
                  </a:lnTo>
                  <a:lnTo>
                    <a:pt x="11" y="85"/>
                  </a:lnTo>
                  <a:lnTo>
                    <a:pt x="5" y="97"/>
                  </a:lnTo>
                  <a:lnTo>
                    <a:pt x="2" y="110"/>
                  </a:lnTo>
                  <a:lnTo>
                    <a:pt x="0" y="124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48"/>
                  </a:lnTo>
                  <a:lnTo>
                    <a:pt x="3" y="161"/>
                  </a:lnTo>
                  <a:lnTo>
                    <a:pt x="6" y="178"/>
                  </a:lnTo>
                  <a:lnTo>
                    <a:pt x="13" y="198"/>
                  </a:lnTo>
                  <a:lnTo>
                    <a:pt x="22" y="220"/>
                  </a:lnTo>
                  <a:lnTo>
                    <a:pt x="29" y="232"/>
                  </a:lnTo>
                  <a:lnTo>
                    <a:pt x="35" y="243"/>
                  </a:lnTo>
                  <a:lnTo>
                    <a:pt x="44" y="255"/>
                  </a:lnTo>
                  <a:lnTo>
                    <a:pt x="53" y="268"/>
                  </a:lnTo>
                  <a:lnTo>
                    <a:pt x="53" y="268"/>
                  </a:lnTo>
                  <a:lnTo>
                    <a:pt x="55" y="273"/>
                  </a:lnTo>
                  <a:lnTo>
                    <a:pt x="58" y="277"/>
                  </a:lnTo>
                  <a:lnTo>
                    <a:pt x="60" y="289"/>
                  </a:lnTo>
                  <a:lnTo>
                    <a:pt x="62" y="301"/>
                  </a:lnTo>
                  <a:lnTo>
                    <a:pt x="63" y="314"/>
                  </a:lnTo>
                  <a:lnTo>
                    <a:pt x="63" y="314"/>
                  </a:lnTo>
                  <a:lnTo>
                    <a:pt x="59" y="316"/>
                  </a:lnTo>
                  <a:lnTo>
                    <a:pt x="57" y="319"/>
                  </a:lnTo>
                  <a:lnTo>
                    <a:pt x="55" y="323"/>
                  </a:lnTo>
                  <a:lnTo>
                    <a:pt x="55" y="329"/>
                  </a:lnTo>
                  <a:lnTo>
                    <a:pt x="55" y="329"/>
                  </a:lnTo>
                  <a:lnTo>
                    <a:pt x="55" y="334"/>
                  </a:lnTo>
                  <a:lnTo>
                    <a:pt x="58" y="339"/>
                  </a:lnTo>
                  <a:lnTo>
                    <a:pt x="58" y="339"/>
                  </a:lnTo>
                  <a:lnTo>
                    <a:pt x="55" y="344"/>
                  </a:lnTo>
                  <a:lnTo>
                    <a:pt x="55" y="349"/>
                  </a:lnTo>
                  <a:lnTo>
                    <a:pt x="55" y="349"/>
                  </a:lnTo>
                  <a:lnTo>
                    <a:pt x="55" y="355"/>
                  </a:lnTo>
                  <a:lnTo>
                    <a:pt x="58" y="360"/>
                  </a:lnTo>
                  <a:lnTo>
                    <a:pt x="58" y="360"/>
                  </a:lnTo>
                  <a:lnTo>
                    <a:pt x="55" y="364"/>
                  </a:lnTo>
                  <a:lnTo>
                    <a:pt x="55" y="370"/>
                  </a:lnTo>
                  <a:lnTo>
                    <a:pt x="55" y="370"/>
                  </a:lnTo>
                  <a:lnTo>
                    <a:pt x="55" y="375"/>
                  </a:lnTo>
                  <a:lnTo>
                    <a:pt x="57" y="381"/>
                  </a:lnTo>
                  <a:lnTo>
                    <a:pt x="61" y="384"/>
                  </a:lnTo>
                  <a:lnTo>
                    <a:pt x="66" y="387"/>
                  </a:lnTo>
                  <a:lnTo>
                    <a:pt x="66" y="387"/>
                  </a:lnTo>
                  <a:lnTo>
                    <a:pt x="68" y="394"/>
                  </a:lnTo>
                  <a:lnTo>
                    <a:pt x="73" y="399"/>
                  </a:lnTo>
                  <a:lnTo>
                    <a:pt x="80" y="402"/>
                  </a:lnTo>
                  <a:lnTo>
                    <a:pt x="83" y="403"/>
                  </a:lnTo>
                  <a:lnTo>
                    <a:pt x="87" y="403"/>
                  </a:lnTo>
                  <a:lnTo>
                    <a:pt x="185" y="403"/>
                  </a:lnTo>
                  <a:lnTo>
                    <a:pt x="185" y="403"/>
                  </a:lnTo>
                  <a:lnTo>
                    <a:pt x="189" y="403"/>
                  </a:lnTo>
                  <a:lnTo>
                    <a:pt x="192" y="402"/>
                  </a:lnTo>
                  <a:lnTo>
                    <a:pt x="198" y="399"/>
                  </a:lnTo>
                  <a:lnTo>
                    <a:pt x="204" y="394"/>
                  </a:lnTo>
                  <a:lnTo>
                    <a:pt x="206" y="387"/>
                  </a:lnTo>
                  <a:lnTo>
                    <a:pt x="206" y="387"/>
                  </a:lnTo>
                  <a:lnTo>
                    <a:pt x="210" y="384"/>
                  </a:lnTo>
                  <a:lnTo>
                    <a:pt x="215" y="381"/>
                  </a:lnTo>
                  <a:lnTo>
                    <a:pt x="217" y="375"/>
                  </a:lnTo>
                  <a:lnTo>
                    <a:pt x="217" y="370"/>
                  </a:lnTo>
                  <a:lnTo>
                    <a:pt x="217" y="370"/>
                  </a:lnTo>
                  <a:lnTo>
                    <a:pt x="217" y="364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7" y="355"/>
                  </a:lnTo>
                  <a:lnTo>
                    <a:pt x="217" y="349"/>
                  </a:lnTo>
                  <a:lnTo>
                    <a:pt x="217" y="349"/>
                  </a:lnTo>
                  <a:lnTo>
                    <a:pt x="217" y="344"/>
                  </a:lnTo>
                  <a:lnTo>
                    <a:pt x="214" y="339"/>
                  </a:lnTo>
                  <a:lnTo>
                    <a:pt x="214" y="339"/>
                  </a:lnTo>
                  <a:lnTo>
                    <a:pt x="217" y="334"/>
                  </a:lnTo>
                  <a:lnTo>
                    <a:pt x="217" y="329"/>
                  </a:lnTo>
                  <a:lnTo>
                    <a:pt x="217" y="329"/>
                  </a:lnTo>
                  <a:lnTo>
                    <a:pt x="217" y="323"/>
                  </a:lnTo>
                  <a:lnTo>
                    <a:pt x="215" y="319"/>
                  </a:lnTo>
                  <a:lnTo>
                    <a:pt x="212" y="316"/>
                  </a:lnTo>
                  <a:lnTo>
                    <a:pt x="208" y="313"/>
                  </a:lnTo>
                  <a:lnTo>
                    <a:pt x="208" y="313"/>
                  </a:lnTo>
                  <a:lnTo>
                    <a:pt x="209" y="303"/>
                  </a:lnTo>
                  <a:lnTo>
                    <a:pt x="210" y="290"/>
                  </a:lnTo>
                  <a:lnTo>
                    <a:pt x="214" y="278"/>
                  </a:lnTo>
                  <a:lnTo>
                    <a:pt x="216" y="273"/>
                  </a:lnTo>
                  <a:lnTo>
                    <a:pt x="219" y="268"/>
                  </a:lnTo>
                  <a:lnTo>
                    <a:pt x="219" y="268"/>
                  </a:lnTo>
                  <a:lnTo>
                    <a:pt x="228" y="255"/>
                  </a:lnTo>
                  <a:lnTo>
                    <a:pt x="236" y="243"/>
                  </a:lnTo>
                  <a:lnTo>
                    <a:pt x="243" y="232"/>
                  </a:lnTo>
                  <a:lnTo>
                    <a:pt x="249" y="220"/>
                  </a:lnTo>
                  <a:lnTo>
                    <a:pt x="259" y="198"/>
                  </a:lnTo>
                  <a:lnTo>
                    <a:pt x="265" y="178"/>
                  </a:lnTo>
                  <a:lnTo>
                    <a:pt x="269" y="161"/>
                  </a:lnTo>
                  <a:lnTo>
                    <a:pt x="271" y="148"/>
                  </a:lnTo>
                  <a:lnTo>
                    <a:pt x="272" y="138"/>
                  </a:lnTo>
                  <a:lnTo>
                    <a:pt x="272" y="138"/>
                  </a:lnTo>
                  <a:lnTo>
                    <a:pt x="272" y="124"/>
                  </a:lnTo>
                  <a:lnTo>
                    <a:pt x="270" y="110"/>
                  </a:lnTo>
                  <a:lnTo>
                    <a:pt x="266" y="97"/>
                  </a:lnTo>
                  <a:lnTo>
                    <a:pt x="261" y="85"/>
                  </a:lnTo>
                  <a:lnTo>
                    <a:pt x="256" y="73"/>
                  </a:lnTo>
                  <a:lnTo>
                    <a:pt x="249" y="61"/>
                  </a:lnTo>
                  <a:lnTo>
                    <a:pt x="241" y="50"/>
                  </a:lnTo>
                  <a:lnTo>
                    <a:pt x="232" y="40"/>
                  </a:lnTo>
                  <a:lnTo>
                    <a:pt x="222" y="32"/>
                  </a:lnTo>
                  <a:lnTo>
                    <a:pt x="212" y="24"/>
                  </a:lnTo>
                  <a:lnTo>
                    <a:pt x="201" y="18"/>
                  </a:lnTo>
                  <a:lnTo>
                    <a:pt x="189" y="11"/>
                  </a:lnTo>
                  <a:lnTo>
                    <a:pt x="177" y="7"/>
                  </a:lnTo>
                  <a:lnTo>
                    <a:pt x="163" y="4"/>
                  </a:lnTo>
                  <a:lnTo>
                    <a:pt x="150" y="2"/>
                  </a:lnTo>
                  <a:lnTo>
                    <a:pt x="136" y="0"/>
                  </a:lnTo>
                  <a:lnTo>
                    <a:pt x="136" y="0"/>
                  </a:lnTo>
                  <a:close/>
                  <a:moveTo>
                    <a:pt x="203" y="349"/>
                  </a:moveTo>
                  <a:lnTo>
                    <a:pt x="203" y="349"/>
                  </a:lnTo>
                  <a:lnTo>
                    <a:pt x="203" y="351"/>
                  </a:lnTo>
                  <a:lnTo>
                    <a:pt x="201" y="353"/>
                  </a:lnTo>
                  <a:lnTo>
                    <a:pt x="201" y="367"/>
                  </a:lnTo>
                  <a:lnTo>
                    <a:pt x="201" y="367"/>
                  </a:lnTo>
                  <a:lnTo>
                    <a:pt x="203" y="368"/>
                  </a:lnTo>
                  <a:lnTo>
                    <a:pt x="203" y="370"/>
                  </a:lnTo>
                  <a:lnTo>
                    <a:pt x="203" y="370"/>
                  </a:lnTo>
                  <a:lnTo>
                    <a:pt x="202" y="373"/>
                  </a:lnTo>
                  <a:lnTo>
                    <a:pt x="200" y="374"/>
                  </a:lnTo>
                  <a:lnTo>
                    <a:pt x="193" y="381"/>
                  </a:lnTo>
                  <a:lnTo>
                    <a:pt x="193" y="382"/>
                  </a:lnTo>
                  <a:lnTo>
                    <a:pt x="193" y="382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88" y="389"/>
                  </a:lnTo>
                  <a:lnTo>
                    <a:pt x="185" y="389"/>
                  </a:lnTo>
                  <a:lnTo>
                    <a:pt x="87" y="389"/>
                  </a:lnTo>
                  <a:lnTo>
                    <a:pt x="87" y="389"/>
                  </a:lnTo>
                  <a:lnTo>
                    <a:pt x="84" y="389"/>
                  </a:lnTo>
                  <a:lnTo>
                    <a:pt x="82" y="387"/>
                  </a:lnTo>
                  <a:lnTo>
                    <a:pt x="80" y="385"/>
                  </a:lnTo>
                  <a:lnTo>
                    <a:pt x="79" y="382"/>
                  </a:lnTo>
                  <a:lnTo>
                    <a:pt x="79" y="381"/>
                  </a:lnTo>
                  <a:lnTo>
                    <a:pt x="72" y="374"/>
                  </a:lnTo>
                  <a:lnTo>
                    <a:pt x="72" y="374"/>
                  </a:lnTo>
                  <a:lnTo>
                    <a:pt x="70" y="373"/>
                  </a:lnTo>
                  <a:lnTo>
                    <a:pt x="69" y="370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71" y="367"/>
                  </a:lnTo>
                  <a:lnTo>
                    <a:pt x="176" y="367"/>
                  </a:lnTo>
                  <a:lnTo>
                    <a:pt x="176" y="353"/>
                  </a:lnTo>
                  <a:lnTo>
                    <a:pt x="71" y="353"/>
                  </a:lnTo>
                  <a:lnTo>
                    <a:pt x="71" y="353"/>
                  </a:lnTo>
                  <a:lnTo>
                    <a:pt x="69" y="351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70" y="347"/>
                  </a:lnTo>
                  <a:lnTo>
                    <a:pt x="71" y="346"/>
                  </a:lnTo>
                  <a:lnTo>
                    <a:pt x="176" y="346"/>
                  </a:lnTo>
                  <a:lnTo>
                    <a:pt x="176" y="332"/>
                  </a:lnTo>
                  <a:lnTo>
                    <a:pt x="70" y="332"/>
                  </a:lnTo>
                  <a:lnTo>
                    <a:pt x="70" y="332"/>
                  </a:lnTo>
                  <a:lnTo>
                    <a:pt x="69" y="330"/>
                  </a:lnTo>
                  <a:lnTo>
                    <a:pt x="69" y="329"/>
                  </a:lnTo>
                  <a:lnTo>
                    <a:pt x="69" y="329"/>
                  </a:lnTo>
                  <a:lnTo>
                    <a:pt x="70" y="326"/>
                  </a:lnTo>
                  <a:lnTo>
                    <a:pt x="72" y="324"/>
                  </a:lnTo>
                  <a:lnTo>
                    <a:pt x="200" y="324"/>
                  </a:lnTo>
                  <a:lnTo>
                    <a:pt x="200" y="324"/>
                  </a:lnTo>
                  <a:lnTo>
                    <a:pt x="202" y="326"/>
                  </a:lnTo>
                  <a:lnTo>
                    <a:pt x="203" y="329"/>
                  </a:lnTo>
                  <a:lnTo>
                    <a:pt x="203" y="329"/>
                  </a:lnTo>
                  <a:lnTo>
                    <a:pt x="203" y="331"/>
                  </a:lnTo>
                  <a:lnTo>
                    <a:pt x="201" y="332"/>
                  </a:lnTo>
                  <a:lnTo>
                    <a:pt x="201" y="346"/>
                  </a:lnTo>
                  <a:lnTo>
                    <a:pt x="201" y="346"/>
                  </a:lnTo>
                  <a:lnTo>
                    <a:pt x="203" y="347"/>
                  </a:lnTo>
                  <a:lnTo>
                    <a:pt x="203" y="349"/>
                  </a:lnTo>
                  <a:lnTo>
                    <a:pt x="203" y="349"/>
                  </a:lnTo>
                  <a:close/>
                  <a:moveTo>
                    <a:pt x="109" y="310"/>
                  </a:moveTo>
                  <a:lnTo>
                    <a:pt x="90" y="195"/>
                  </a:lnTo>
                  <a:lnTo>
                    <a:pt x="92" y="196"/>
                  </a:lnTo>
                  <a:lnTo>
                    <a:pt x="103" y="186"/>
                  </a:lnTo>
                  <a:lnTo>
                    <a:pt x="114" y="196"/>
                  </a:lnTo>
                  <a:lnTo>
                    <a:pt x="125" y="186"/>
                  </a:lnTo>
                  <a:lnTo>
                    <a:pt x="137" y="196"/>
                  </a:lnTo>
                  <a:lnTo>
                    <a:pt x="148" y="186"/>
                  </a:lnTo>
                  <a:lnTo>
                    <a:pt x="158" y="196"/>
                  </a:lnTo>
                  <a:lnTo>
                    <a:pt x="170" y="186"/>
                  </a:lnTo>
                  <a:lnTo>
                    <a:pt x="181" y="196"/>
                  </a:lnTo>
                  <a:lnTo>
                    <a:pt x="163" y="310"/>
                  </a:lnTo>
                  <a:lnTo>
                    <a:pt x="109" y="310"/>
                  </a:lnTo>
                  <a:close/>
                  <a:moveTo>
                    <a:pt x="208" y="260"/>
                  </a:moveTo>
                  <a:lnTo>
                    <a:pt x="208" y="260"/>
                  </a:lnTo>
                  <a:lnTo>
                    <a:pt x="204" y="265"/>
                  </a:lnTo>
                  <a:lnTo>
                    <a:pt x="202" y="272"/>
                  </a:lnTo>
                  <a:lnTo>
                    <a:pt x="197" y="285"/>
                  </a:lnTo>
                  <a:lnTo>
                    <a:pt x="195" y="299"/>
                  </a:lnTo>
                  <a:lnTo>
                    <a:pt x="194" y="310"/>
                  </a:lnTo>
                  <a:lnTo>
                    <a:pt x="177" y="310"/>
                  </a:lnTo>
                  <a:lnTo>
                    <a:pt x="200" y="172"/>
                  </a:lnTo>
                  <a:lnTo>
                    <a:pt x="185" y="170"/>
                  </a:lnTo>
                  <a:lnTo>
                    <a:pt x="184" y="174"/>
                  </a:lnTo>
                  <a:lnTo>
                    <a:pt x="181" y="178"/>
                  </a:lnTo>
                  <a:lnTo>
                    <a:pt x="170" y="168"/>
                  </a:lnTo>
                  <a:lnTo>
                    <a:pt x="158" y="178"/>
                  </a:lnTo>
                  <a:lnTo>
                    <a:pt x="148" y="168"/>
                  </a:lnTo>
                  <a:lnTo>
                    <a:pt x="137" y="178"/>
                  </a:lnTo>
                  <a:lnTo>
                    <a:pt x="125" y="168"/>
                  </a:lnTo>
                  <a:lnTo>
                    <a:pt x="114" y="178"/>
                  </a:lnTo>
                  <a:lnTo>
                    <a:pt x="103" y="168"/>
                  </a:lnTo>
                  <a:lnTo>
                    <a:pt x="92" y="178"/>
                  </a:lnTo>
                  <a:lnTo>
                    <a:pt x="86" y="173"/>
                  </a:lnTo>
                  <a:lnTo>
                    <a:pt x="86" y="170"/>
                  </a:lnTo>
                  <a:lnTo>
                    <a:pt x="72" y="172"/>
                  </a:lnTo>
                  <a:lnTo>
                    <a:pt x="95" y="310"/>
                  </a:lnTo>
                  <a:lnTo>
                    <a:pt x="77" y="310"/>
                  </a:lnTo>
                  <a:lnTo>
                    <a:pt x="77" y="310"/>
                  </a:lnTo>
                  <a:lnTo>
                    <a:pt x="76" y="299"/>
                  </a:lnTo>
                  <a:lnTo>
                    <a:pt x="74" y="285"/>
                  </a:lnTo>
                  <a:lnTo>
                    <a:pt x="71" y="272"/>
                  </a:lnTo>
                  <a:lnTo>
                    <a:pt x="68" y="265"/>
                  </a:lnTo>
                  <a:lnTo>
                    <a:pt x="63" y="260"/>
                  </a:lnTo>
                  <a:lnTo>
                    <a:pt x="63" y="260"/>
                  </a:lnTo>
                  <a:lnTo>
                    <a:pt x="55" y="248"/>
                  </a:lnTo>
                  <a:lnTo>
                    <a:pt x="47" y="236"/>
                  </a:lnTo>
                  <a:lnTo>
                    <a:pt x="41" y="225"/>
                  </a:lnTo>
                  <a:lnTo>
                    <a:pt x="35" y="214"/>
                  </a:lnTo>
                  <a:lnTo>
                    <a:pt x="27" y="194"/>
                  </a:lnTo>
                  <a:lnTo>
                    <a:pt x="20" y="175"/>
                  </a:lnTo>
                  <a:lnTo>
                    <a:pt x="17" y="159"/>
                  </a:lnTo>
                  <a:lnTo>
                    <a:pt x="15" y="147"/>
                  </a:lnTo>
                  <a:lnTo>
                    <a:pt x="14" y="138"/>
                  </a:lnTo>
                  <a:lnTo>
                    <a:pt x="14" y="138"/>
                  </a:lnTo>
                  <a:lnTo>
                    <a:pt x="14" y="125"/>
                  </a:lnTo>
                  <a:lnTo>
                    <a:pt x="16" y="113"/>
                  </a:lnTo>
                  <a:lnTo>
                    <a:pt x="19" y="101"/>
                  </a:lnTo>
                  <a:lnTo>
                    <a:pt x="23" y="90"/>
                  </a:lnTo>
                  <a:lnTo>
                    <a:pt x="29" y="79"/>
                  </a:lnTo>
                  <a:lnTo>
                    <a:pt x="34" y="69"/>
                  </a:lnTo>
                  <a:lnTo>
                    <a:pt x="42" y="60"/>
                  </a:lnTo>
                  <a:lnTo>
                    <a:pt x="49" y="51"/>
                  </a:lnTo>
                  <a:lnTo>
                    <a:pt x="58" y="43"/>
                  </a:lnTo>
                  <a:lnTo>
                    <a:pt x="68" y="36"/>
                  </a:lnTo>
                  <a:lnTo>
                    <a:pt x="77" y="30"/>
                  </a:lnTo>
                  <a:lnTo>
                    <a:pt x="88" y="24"/>
                  </a:lnTo>
                  <a:lnTo>
                    <a:pt x="99" y="21"/>
                  </a:lnTo>
                  <a:lnTo>
                    <a:pt x="111" y="18"/>
                  </a:lnTo>
                  <a:lnTo>
                    <a:pt x="123" y="16"/>
                  </a:lnTo>
                  <a:lnTo>
                    <a:pt x="136" y="16"/>
                  </a:lnTo>
                  <a:lnTo>
                    <a:pt x="136" y="16"/>
                  </a:lnTo>
                  <a:lnTo>
                    <a:pt x="149" y="16"/>
                  </a:lnTo>
                  <a:lnTo>
                    <a:pt x="161" y="18"/>
                  </a:lnTo>
                  <a:lnTo>
                    <a:pt x="173" y="21"/>
                  </a:lnTo>
                  <a:lnTo>
                    <a:pt x="183" y="24"/>
                  </a:lnTo>
                  <a:lnTo>
                    <a:pt x="194" y="30"/>
                  </a:lnTo>
                  <a:lnTo>
                    <a:pt x="204" y="36"/>
                  </a:lnTo>
                  <a:lnTo>
                    <a:pt x="214" y="43"/>
                  </a:lnTo>
                  <a:lnTo>
                    <a:pt x="222" y="51"/>
                  </a:lnTo>
                  <a:lnTo>
                    <a:pt x="230" y="60"/>
                  </a:lnTo>
                  <a:lnTo>
                    <a:pt x="237" y="69"/>
                  </a:lnTo>
                  <a:lnTo>
                    <a:pt x="244" y="79"/>
                  </a:lnTo>
                  <a:lnTo>
                    <a:pt x="248" y="90"/>
                  </a:lnTo>
                  <a:lnTo>
                    <a:pt x="252" y="101"/>
                  </a:lnTo>
                  <a:lnTo>
                    <a:pt x="256" y="113"/>
                  </a:lnTo>
                  <a:lnTo>
                    <a:pt x="258" y="125"/>
                  </a:lnTo>
                  <a:lnTo>
                    <a:pt x="258" y="138"/>
                  </a:lnTo>
                  <a:lnTo>
                    <a:pt x="258" y="138"/>
                  </a:lnTo>
                  <a:lnTo>
                    <a:pt x="257" y="147"/>
                  </a:lnTo>
                  <a:lnTo>
                    <a:pt x="255" y="159"/>
                  </a:lnTo>
                  <a:lnTo>
                    <a:pt x="251" y="175"/>
                  </a:lnTo>
                  <a:lnTo>
                    <a:pt x="245" y="194"/>
                  </a:lnTo>
                  <a:lnTo>
                    <a:pt x="236" y="214"/>
                  </a:lnTo>
                  <a:lnTo>
                    <a:pt x="231" y="225"/>
                  </a:lnTo>
                  <a:lnTo>
                    <a:pt x="224" y="236"/>
                  </a:lnTo>
                  <a:lnTo>
                    <a:pt x="217" y="248"/>
                  </a:lnTo>
                  <a:lnTo>
                    <a:pt x="208" y="260"/>
                  </a:lnTo>
                  <a:lnTo>
                    <a:pt x="208" y="2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4338638" y="1814513"/>
              <a:ext cx="23813" cy="68263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4173538" y="1855788"/>
              <a:ext cx="55563" cy="71438"/>
            </a:xfrm>
            <a:custGeom>
              <a:avLst/>
              <a:gdLst>
                <a:gd name="T0" fmla="*/ 35 w 35"/>
                <a:gd name="T1" fmla="*/ 37 h 45"/>
                <a:gd name="T2" fmla="*/ 12 w 35"/>
                <a:gd name="T3" fmla="*/ 0 h 45"/>
                <a:gd name="T4" fmla="*/ 0 w 35"/>
                <a:gd name="T5" fmla="*/ 7 h 45"/>
                <a:gd name="T6" fmla="*/ 22 w 35"/>
                <a:gd name="T7" fmla="*/ 45 h 45"/>
                <a:gd name="T8" fmla="*/ 35 w 35"/>
                <a:gd name="T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5">
                  <a:moveTo>
                    <a:pt x="35" y="37"/>
                  </a:moveTo>
                  <a:lnTo>
                    <a:pt x="12" y="0"/>
                  </a:lnTo>
                  <a:lnTo>
                    <a:pt x="0" y="7"/>
                  </a:lnTo>
                  <a:lnTo>
                    <a:pt x="22" y="45"/>
                  </a:lnTo>
                  <a:lnTo>
                    <a:pt x="35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057650" y="1976438"/>
              <a:ext cx="69850" cy="53975"/>
            </a:xfrm>
            <a:custGeom>
              <a:avLst/>
              <a:gdLst>
                <a:gd name="T0" fmla="*/ 44 w 44"/>
                <a:gd name="T1" fmla="*/ 22 h 34"/>
                <a:gd name="T2" fmla="*/ 7 w 44"/>
                <a:gd name="T3" fmla="*/ 0 h 34"/>
                <a:gd name="T4" fmla="*/ 0 w 44"/>
                <a:gd name="T5" fmla="*/ 12 h 34"/>
                <a:gd name="T6" fmla="*/ 38 w 44"/>
                <a:gd name="T7" fmla="*/ 34 h 34"/>
                <a:gd name="T8" fmla="*/ 44 w 44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22"/>
                  </a:moveTo>
                  <a:lnTo>
                    <a:pt x="7" y="0"/>
                  </a:lnTo>
                  <a:lnTo>
                    <a:pt x="0" y="12"/>
                  </a:lnTo>
                  <a:lnTo>
                    <a:pt x="38" y="34"/>
                  </a:lnTo>
                  <a:lnTo>
                    <a:pt x="44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4021138" y="2143125"/>
              <a:ext cx="6826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621213" y="2133600"/>
              <a:ext cx="69850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4578350" y="1966913"/>
              <a:ext cx="69850" cy="53975"/>
            </a:xfrm>
            <a:custGeom>
              <a:avLst/>
              <a:gdLst>
                <a:gd name="T0" fmla="*/ 44 w 44"/>
                <a:gd name="T1" fmla="*/ 13 h 34"/>
                <a:gd name="T2" fmla="*/ 38 w 44"/>
                <a:gd name="T3" fmla="*/ 0 h 34"/>
                <a:gd name="T4" fmla="*/ 0 w 44"/>
                <a:gd name="T5" fmla="*/ 22 h 34"/>
                <a:gd name="T6" fmla="*/ 7 w 44"/>
                <a:gd name="T7" fmla="*/ 34 h 34"/>
                <a:gd name="T8" fmla="*/ 44 w 44"/>
                <a:gd name="T9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4">
                  <a:moveTo>
                    <a:pt x="44" y="13"/>
                  </a:moveTo>
                  <a:lnTo>
                    <a:pt x="38" y="0"/>
                  </a:lnTo>
                  <a:lnTo>
                    <a:pt x="0" y="22"/>
                  </a:lnTo>
                  <a:lnTo>
                    <a:pt x="7" y="34"/>
                  </a:lnTo>
                  <a:lnTo>
                    <a:pt x="44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4473575" y="1849438"/>
              <a:ext cx="55563" cy="73025"/>
            </a:xfrm>
            <a:custGeom>
              <a:avLst/>
              <a:gdLst>
                <a:gd name="T0" fmla="*/ 35 w 35"/>
                <a:gd name="T1" fmla="*/ 8 h 46"/>
                <a:gd name="T2" fmla="*/ 23 w 35"/>
                <a:gd name="T3" fmla="*/ 0 h 46"/>
                <a:gd name="T4" fmla="*/ 0 w 35"/>
                <a:gd name="T5" fmla="*/ 38 h 46"/>
                <a:gd name="T6" fmla="*/ 13 w 35"/>
                <a:gd name="T7" fmla="*/ 46 h 46"/>
                <a:gd name="T8" fmla="*/ 35 w 35"/>
                <a:gd name="T9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6">
                  <a:moveTo>
                    <a:pt x="35" y="8"/>
                  </a:moveTo>
                  <a:lnTo>
                    <a:pt x="23" y="0"/>
                  </a:lnTo>
                  <a:lnTo>
                    <a:pt x="0" y="38"/>
                  </a:lnTo>
                  <a:lnTo>
                    <a:pt x="13" y="46"/>
                  </a:lnTo>
                  <a:lnTo>
                    <a:pt x="35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4579938" y="2271713"/>
              <a:ext cx="73025" cy="52388"/>
            </a:xfrm>
            <a:custGeom>
              <a:avLst/>
              <a:gdLst>
                <a:gd name="T0" fmla="*/ 0 w 46"/>
                <a:gd name="T1" fmla="*/ 12 h 33"/>
                <a:gd name="T2" fmla="*/ 38 w 46"/>
                <a:gd name="T3" fmla="*/ 33 h 33"/>
                <a:gd name="T4" fmla="*/ 46 w 46"/>
                <a:gd name="T5" fmla="*/ 22 h 33"/>
                <a:gd name="T6" fmla="*/ 8 w 46"/>
                <a:gd name="T7" fmla="*/ 0 h 33"/>
                <a:gd name="T8" fmla="*/ 0 w 46"/>
                <a:gd name="T9" fmla="*/ 1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3">
                  <a:moveTo>
                    <a:pt x="0" y="12"/>
                  </a:moveTo>
                  <a:lnTo>
                    <a:pt x="38" y="33"/>
                  </a:lnTo>
                  <a:lnTo>
                    <a:pt x="46" y="22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4059238" y="2279650"/>
              <a:ext cx="71438" cy="53975"/>
            </a:xfrm>
            <a:custGeom>
              <a:avLst/>
              <a:gdLst>
                <a:gd name="T0" fmla="*/ 0 w 45"/>
                <a:gd name="T1" fmla="*/ 22 h 34"/>
                <a:gd name="T2" fmla="*/ 8 w 45"/>
                <a:gd name="T3" fmla="*/ 34 h 34"/>
                <a:gd name="T4" fmla="*/ 45 w 45"/>
                <a:gd name="T5" fmla="*/ 12 h 34"/>
                <a:gd name="T6" fmla="*/ 38 w 45"/>
                <a:gd name="T7" fmla="*/ 0 h 34"/>
                <a:gd name="T8" fmla="*/ 0 w 45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4">
                  <a:moveTo>
                    <a:pt x="0" y="22"/>
                  </a:moveTo>
                  <a:lnTo>
                    <a:pt x="8" y="34"/>
                  </a:lnTo>
                  <a:lnTo>
                    <a:pt x="45" y="1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40697" y="3905605"/>
            <a:ext cx="601726" cy="487605"/>
            <a:chOff x="5145088" y="3205163"/>
            <a:chExt cx="736600" cy="596900"/>
          </a:xfrm>
          <a:solidFill>
            <a:schemeClr val="bg1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5145088" y="3205163"/>
              <a:ext cx="736600" cy="596900"/>
            </a:xfrm>
            <a:custGeom>
              <a:avLst/>
              <a:gdLst>
                <a:gd name="T0" fmla="*/ 464 w 464"/>
                <a:gd name="T1" fmla="*/ 52 h 376"/>
                <a:gd name="T2" fmla="*/ 464 w 464"/>
                <a:gd name="T3" fmla="*/ 0 h 376"/>
                <a:gd name="T4" fmla="*/ 0 w 464"/>
                <a:gd name="T5" fmla="*/ 0 h 376"/>
                <a:gd name="T6" fmla="*/ 0 w 464"/>
                <a:gd name="T7" fmla="*/ 52 h 376"/>
                <a:gd name="T8" fmla="*/ 10 w 464"/>
                <a:gd name="T9" fmla="*/ 52 h 376"/>
                <a:gd name="T10" fmla="*/ 10 w 464"/>
                <a:gd name="T11" fmla="*/ 281 h 376"/>
                <a:gd name="T12" fmla="*/ 0 w 464"/>
                <a:gd name="T13" fmla="*/ 281 h 376"/>
                <a:gd name="T14" fmla="*/ 0 w 464"/>
                <a:gd name="T15" fmla="*/ 320 h 376"/>
                <a:gd name="T16" fmla="*/ 153 w 464"/>
                <a:gd name="T17" fmla="*/ 320 h 376"/>
                <a:gd name="T18" fmla="*/ 115 w 464"/>
                <a:gd name="T19" fmla="*/ 368 h 376"/>
                <a:gd name="T20" fmla="*/ 126 w 464"/>
                <a:gd name="T21" fmla="*/ 376 h 376"/>
                <a:gd name="T22" fmla="*/ 171 w 464"/>
                <a:gd name="T23" fmla="*/ 320 h 376"/>
                <a:gd name="T24" fmla="*/ 224 w 464"/>
                <a:gd name="T25" fmla="*/ 320 h 376"/>
                <a:gd name="T26" fmla="*/ 224 w 464"/>
                <a:gd name="T27" fmla="*/ 372 h 376"/>
                <a:gd name="T28" fmla="*/ 238 w 464"/>
                <a:gd name="T29" fmla="*/ 372 h 376"/>
                <a:gd name="T30" fmla="*/ 238 w 464"/>
                <a:gd name="T31" fmla="*/ 320 h 376"/>
                <a:gd name="T32" fmla="*/ 292 w 464"/>
                <a:gd name="T33" fmla="*/ 320 h 376"/>
                <a:gd name="T34" fmla="*/ 337 w 464"/>
                <a:gd name="T35" fmla="*/ 376 h 376"/>
                <a:gd name="T36" fmla="*/ 348 w 464"/>
                <a:gd name="T37" fmla="*/ 368 h 376"/>
                <a:gd name="T38" fmla="*/ 310 w 464"/>
                <a:gd name="T39" fmla="*/ 320 h 376"/>
                <a:gd name="T40" fmla="*/ 464 w 464"/>
                <a:gd name="T41" fmla="*/ 320 h 376"/>
                <a:gd name="T42" fmla="*/ 464 w 464"/>
                <a:gd name="T43" fmla="*/ 281 h 376"/>
                <a:gd name="T44" fmla="*/ 452 w 464"/>
                <a:gd name="T45" fmla="*/ 281 h 376"/>
                <a:gd name="T46" fmla="*/ 452 w 464"/>
                <a:gd name="T47" fmla="*/ 52 h 376"/>
                <a:gd name="T48" fmla="*/ 464 w 464"/>
                <a:gd name="T49" fmla="*/ 52 h 376"/>
                <a:gd name="T50" fmla="*/ 449 w 464"/>
                <a:gd name="T51" fmla="*/ 306 h 376"/>
                <a:gd name="T52" fmla="*/ 14 w 464"/>
                <a:gd name="T53" fmla="*/ 306 h 376"/>
                <a:gd name="T54" fmla="*/ 14 w 464"/>
                <a:gd name="T55" fmla="*/ 295 h 376"/>
                <a:gd name="T56" fmla="*/ 449 w 464"/>
                <a:gd name="T57" fmla="*/ 295 h 376"/>
                <a:gd name="T58" fmla="*/ 449 w 464"/>
                <a:gd name="T59" fmla="*/ 306 h 376"/>
                <a:gd name="T60" fmla="*/ 14 w 464"/>
                <a:gd name="T61" fmla="*/ 14 h 376"/>
                <a:gd name="T62" fmla="*/ 449 w 464"/>
                <a:gd name="T63" fmla="*/ 14 h 376"/>
                <a:gd name="T64" fmla="*/ 449 w 464"/>
                <a:gd name="T65" fmla="*/ 38 h 376"/>
                <a:gd name="T66" fmla="*/ 14 w 464"/>
                <a:gd name="T67" fmla="*/ 38 h 376"/>
                <a:gd name="T68" fmla="*/ 14 w 464"/>
                <a:gd name="T69" fmla="*/ 14 h 376"/>
                <a:gd name="T70" fmla="*/ 438 w 464"/>
                <a:gd name="T71" fmla="*/ 280 h 376"/>
                <a:gd name="T72" fmla="*/ 26 w 464"/>
                <a:gd name="T73" fmla="*/ 280 h 376"/>
                <a:gd name="T74" fmla="*/ 26 w 464"/>
                <a:gd name="T75" fmla="*/ 52 h 376"/>
                <a:gd name="T76" fmla="*/ 438 w 464"/>
                <a:gd name="T77" fmla="*/ 52 h 376"/>
                <a:gd name="T78" fmla="*/ 438 w 464"/>
                <a:gd name="T79" fmla="*/ 2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4" h="376">
                  <a:moveTo>
                    <a:pt x="464" y="52"/>
                  </a:moveTo>
                  <a:lnTo>
                    <a:pt x="464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10" y="52"/>
                  </a:lnTo>
                  <a:lnTo>
                    <a:pt x="10" y="281"/>
                  </a:lnTo>
                  <a:lnTo>
                    <a:pt x="0" y="281"/>
                  </a:lnTo>
                  <a:lnTo>
                    <a:pt x="0" y="320"/>
                  </a:lnTo>
                  <a:lnTo>
                    <a:pt x="153" y="320"/>
                  </a:lnTo>
                  <a:lnTo>
                    <a:pt x="115" y="368"/>
                  </a:lnTo>
                  <a:lnTo>
                    <a:pt x="126" y="376"/>
                  </a:lnTo>
                  <a:lnTo>
                    <a:pt x="171" y="320"/>
                  </a:lnTo>
                  <a:lnTo>
                    <a:pt x="224" y="320"/>
                  </a:lnTo>
                  <a:lnTo>
                    <a:pt x="224" y="372"/>
                  </a:lnTo>
                  <a:lnTo>
                    <a:pt x="238" y="372"/>
                  </a:lnTo>
                  <a:lnTo>
                    <a:pt x="238" y="320"/>
                  </a:lnTo>
                  <a:lnTo>
                    <a:pt x="292" y="320"/>
                  </a:lnTo>
                  <a:lnTo>
                    <a:pt x="337" y="376"/>
                  </a:lnTo>
                  <a:lnTo>
                    <a:pt x="348" y="368"/>
                  </a:lnTo>
                  <a:lnTo>
                    <a:pt x="310" y="320"/>
                  </a:lnTo>
                  <a:lnTo>
                    <a:pt x="464" y="320"/>
                  </a:lnTo>
                  <a:lnTo>
                    <a:pt x="464" y="281"/>
                  </a:lnTo>
                  <a:lnTo>
                    <a:pt x="452" y="281"/>
                  </a:lnTo>
                  <a:lnTo>
                    <a:pt x="452" y="52"/>
                  </a:lnTo>
                  <a:lnTo>
                    <a:pt x="464" y="52"/>
                  </a:lnTo>
                  <a:close/>
                  <a:moveTo>
                    <a:pt x="449" y="306"/>
                  </a:moveTo>
                  <a:lnTo>
                    <a:pt x="14" y="306"/>
                  </a:lnTo>
                  <a:lnTo>
                    <a:pt x="14" y="295"/>
                  </a:lnTo>
                  <a:lnTo>
                    <a:pt x="449" y="295"/>
                  </a:lnTo>
                  <a:lnTo>
                    <a:pt x="449" y="306"/>
                  </a:lnTo>
                  <a:close/>
                  <a:moveTo>
                    <a:pt x="14" y="14"/>
                  </a:moveTo>
                  <a:lnTo>
                    <a:pt x="449" y="14"/>
                  </a:lnTo>
                  <a:lnTo>
                    <a:pt x="449" y="38"/>
                  </a:lnTo>
                  <a:lnTo>
                    <a:pt x="14" y="38"/>
                  </a:lnTo>
                  <a:lnTo>
                    <a:pt x="14" y="14"/>
                  </a:lnTo>
                  <a:close/>
                  <a:moveTo>
                    <a:pt x="438" y="280"/>
                  </a:moveTo>
                  <a:lnTo>
                    <a:pt x="26" y="280"/>
                  </a:lnTo>
                  <a:lnTo>
                    <a:pt x="26" y="52"/>
                  </a:lnTo>
                  <a:lnTo>
                    <a:pt x="438" y="52"/>
                  </a:lnTo>
                  <a:lnTo>
                    <a:pt x="438" y="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5221288" y="3425825"/>
              <a:ext cx="174625" cy="188913"/>
            </a:xfrm>
            <a:custGeom>
              <a:avLst/>
              <a:gdLst>
                <a:gd name="T0" fmla="*/ 46 w 110"/>
                <a:gd name="T1" fmla="*/ 119 h 119"/>
                <a:gd name="T2" fmla="*/ 65 w 110"/>
                <a:gd name="T3" fmla="*/ 119 h 119"/>
                <a:gd name="T4" fmla="*/ 78 w 110"/>
                <a:gd name="T5" fmla="*/ 119 h 119"/>
                <a:gd name="T6" fmla="*/ 110 w 110"/>
                <a:gd name="T7" fmla="*/ 119 h 119"/>
                <a:gd name="T8" fmla="*/ 110 w 110"/>
                <a:gd name="T9" fmla="*/ 29 h 119"/>
                <a:gd name="T10" fmla="*/ 78 w 110"/>
                <a:gd name="T11" fmla="*/ 29 h 119"/>
                <a:gd name="T12" fmla="*/ 78 w 110"/>
                <a:gd name="T13" fmla="*/ 0 h 119"/>
                <a:gd name="T14" fmla="*/ 33 w 110"/>
                <a:gd name="T15" fmla="*/ 0 h 119"/>
                <a:gd name="T16" fmla="*/ 33 w 110"/>
                <a:gd name="T17" fmla="*/ 53 h 119"/>
                <a:gd name="T18" fmla="*/ 0 w 110"/>
                <a:gd name="T19" fmla="*/ 53 h 119"/>
                <a:gd name="T20" fmla="*/ 0 w 110"/>
                <a:gd name="T21" fmla="*/ 119 h 119"/>
                <a:gd name="T22" fmla="*/ 33 w 110"/>
                <a:gd name="T23" fmla="*/ 119 h 119"/>
                <a:gd name="T24" fmla="*/ 46 w 110"/>
                <a:gd name="T25" fmla="*/ 119 h 119"/>
                <a:gd name="T26" fmla="*/ 80 w 110"/>
                <a:gd name="T27" fmla="*/ 43 h 119"/>
                <a:gd name="T28" fmla="*/ 96 w 110"/>
                <a:gd name="T29" fmla="*/ 43 h 119"/>
                <a:gd name="T30" fmla="*/ 96 w 110"/>
                <a:gd name="T31" fmla="*/ 105 h 119"/>
                <a:gd name="T32" fmla="*/ 80 w 110"/>
                <a:gd name="T33" fmla="*/ 105 h 119"/>
                <a:gd name="T34" fmla="*/ 80 w 110"/>
                <a:gd name="T35" fmla="*/ 43 h 119"/>
                <a:gd name="T36" fmla="*/ 47 w 110"/>
                <a:gd name="T37" fmla="*/ 14 h 119"/>
                <a:gd name="T38" fmla="*/ 64 w 110"/>
                <a:gd name="T39" fmla="*/ 14 h 119"/>
                <a:gd name="T40" fmla="*/ 64 w 110"/>
                <a:gd name="T41" fmla="*/ 105 h 119"/>
                <a:gd name="T42" fmla="*/ 47 w 110"/>
                <a:gd name="T43" fmla="*/ 105 h 119"/>
                <a:gd name="T44" fmla="*/ 47 w 110"/>
                <a:gd name="T45" fmla="*/ 14 h 119"/>
                <a:gd name="T46" fmla="*/ 32 w 110"/>
                <a:gd name="T47" fmla="*/ 105 h 119"/>
                <a:gd name="T48" fmla="*/ 14 w 110"/>
                <a:gd name="T49" fmla="*/ 105 h 119"/>
                <a:gd name="T50" fmla="*/ 14 w 110"/>
                <a:gd name="T51" fmla="*/ 67 h 119"/>
                <a:gd name="T52" fmla="*/ 32 w 110"/>
                <a:gd name="T53" fmla="*/ 67 h 119"/>
                <a:gd name="T54" fmla="*/ 32 w 110"/>
                <a:gd name="T55" fmla="*/ 10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9">
                  <a:moveTo>
                    <a:pt x="46" y="119"/>
                  </a:moveTo>
                  <a:lnTo>
                    <a:pt x="65" y="119"/>
                  </a:lnTo>
                  <a:lnTo>
                    <a:pt x="78" y="119"/>
                  </a:lnTo>
                  <a:lnTo>
                    <a:pt x="110" y="119"/>
                  </a:lnTo>
                  <a:lnTo>
                    <a:pt x="110" y="29"/>
                  </a:lnTo>
                  <a:lnTo>
                    <a:pt x="78" y="29"/>
                  </a:lnTo>
                  <a:lnTo>
                    <a:pt x="78" y="0"/>
                  </a:lnTo>
                  <a:lnTo>
                    <a:pt x="33" y="0"/>
                  </a:lnTo>
                  <a:lnTo>
                    <a:pt x="33" y="53"/>
                  </a:lnTo>
                  <a:lnTo>
                    <a:pt x="0" y="53"/>
                  </a:lnTo>
                  <a:lnTo>
                    <a:pt x="0" y="119"/>
                  </a:lnTo>
                  <a:lnTo>
                    <a:pt x="33" y="119"/>
                  </a:lnTo>
                  <a:lnTo>
                    <a:pt x="46" y="119"/>
                  </a:lnTo>
                  <a:close/>
                  <a:moveTo>
                    <a:pt x="80" y="43"/>
                  </a:moveTo>
                  <a:lnTo>
                    <a:pt x="96" y="43"/>
                  </a:lnTo>
                  <a:lnTo>
                    <a:pt x="96" y="105"/>
                  </a:lnTo>
                  <a:lnTo>
                    <a:pt x="80" y="105"/>
                  </a:lnTo>
                  <a:lnTo>
                    <a:pt x="80" y="43"/>
                  </a:lnTo>
                  <a:close/>
                  <a:moveTo>
                    <a:pt x="47" y="14"/>
                  </a:moveTo>
                  <a:lnTo>
                    <a:pt x="64" y="14"/>
                  </a:lnTo>
                  <a:lnTo>
                    <a:pt x="64" y="105"/>
                  </a:lnTo>
                  <a:lnTo>
                    <a:pt x="47" y="105"/>
                  </a:lnTo>
                  <a:lnTo>
                    <a:pt x="47" y="14"/>
                  </a:lnTo>
                  <a:close/>
                  <a:moveTo>
                    <a:pt x="32" y="105"/>
                  </a:moveTo>
                  <a:lnTo>
                    <a:pt x="14" y="105"/>
                  </a:lnTo>
                  <a:lnTo>
                    <a:pt x="14" y="67"/>
                  </a:lnTo>
                  <a:lnTo>
                    <a:pt x="32" y="67"/>
                  </a:lnTo>
                  <a:lnTo>
                    <a:pt x="32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5424488" y="3427413"/>
              <a:ext cx="174625" cy="187325"/>
            </a:xfrm>
            <a:custGeom>
              <a:avLst/>
              <a:gdLst>
                <a:gd name="T0" fmla="*/ 45 w 110"/>
                <a:gd name="T1" fmla="*/ 118 h 118"/>
                <a:gd name="T2" fmla="*/ 77 w 110"/>
                <a:gd name="T3" fmla="*/ 118 h 118"/>
                <a:gd name="T4" fmla="*/ 77 w 110"/>
                <a:gd name="T5" fmla="*/ 118 h 118"/>
                <a:gd name="T6" fmla="*/ 110 w 110"/>
                <a:gd name="T7" fmla="*/ 118 h 118"/>
                <a:gd name="T8" fmla="*/ 110 w 110"/>
                <a:gd name="T9" fmla="*/ 0 h 118"/>
                <a:gd name="T10" fmla="*/ 64 w 110"/>
                <a:gd name="T11" fmla="*/ 0 h 118"/>
                <a:gd name="T12" fmla="*/ 64 w 110"/>
                <a:gd name="T13" fmla="*/ 39 h 118"/>
                <a:gd name="T14" fmla="*/ 32 w 110"/>
                <a:gd name="T15" fmla="*/ 39 h 118"/>
                <a:gd name="T16" fmla="*/ 32 w 110"/>
                <a:gd name="T17" fmla="*/ 73 h 118"/>
                <a:gd name="T18" fmla="*/ 0 w 110"/>
                <a:gd name="T19" fmla="*/ 73 h 118"/>
                <a:gd name="T20" fmla="*/ 0 w 110"/>
                <a:gd name="T21" fmla="*/ 118 h 118"/>
                <a:gd name="T22" fmla="*/ 32 w 110"/>
                <a:gd name="T23" fmla="*/ 118 h 118"/>
                <a:gd name="T24" fmla="*/ 45 w 110"/>
                <a:gd name="T25" fmla="*/ 118 h 118"/>
                <a:gd name="T26" fmla="*/ 80 w 110"/>
                <a:gd name="T27" fmla="*/ 14 h 118"/>
                <a:gd name="T28" fmla="*/ 96 w 110"/>
                <a:gd name="T29" fmla="*/ 14 h 118"/>
                <a:gd name="T30" fmla="*/ 96 w 110"/>
                <a:gd name="T31" fmla="*/ 104 h 118"/>
                <a:gd name="T32" fmla="*/ 80 w 110"/>
                <a:gd name="T33" fmla="*/ 104 h 118"/>
                <a:gd name="T34" fmla="*/ 80 w 110"/>
                <a:gd name="T35" fmla="*/ 14 h 118"/>
                <a:gd name="T36" fmla="*/ 46 w 110"/>
                <a:gd name="T37" fmla="*/ 53 h 118"/>
                <a:gd name="T38" fmla="*/ 63 w 110"/>
                <a:gd name="T39" fmla="*/ 53 h 118"/>
                <a:gd name="T40" fmla="*/ 63 w 110"/>
                <a:gd name="T41" fmla="*/ 104 h 118"/>
                <a:gd name="T42" fmla="*/ 46 w 110"/>
                <a:gd name="T43" fmla="*/ 104 h 118"/>
                <a:gd name="T44" fmla="*/ 46 w 110"/>
                <a:gd name="T45" fmla="*/ 53 h 118"/>
                <a:gd name="T46" fmla="*/ 31 w 110"/>
                <a:gd name="T47" fmla="*/ 104 h 118"/>
                <a:gd name="T48" fmla="*/ 14 w 110"/>
                <a:gd name="T49" fmla="*/ 104 h 118"/>
                <a:gd name="T50" fmla="*/ 14 w 110"/>
                <a:gd name="T51" fmla="*/ 87 h 118"/>
                <a:gd name="T52" fmla="*/ 31 w 110"/>
                <a:gd name="T53" fmla="*/ 87 h 118"/>
                <a:gd name="T54" fmla="*/ 31 w 110"/>
                <a:gd name="T55" fmla="*/ 10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18">
                  <a:moveTo>
                    <a:pt x="45" y="118"/>
                  </a:moveTo>
                  <a:lnTo>
                    <a:pt x="77" y="118"/>
                  </a:lnTo>
                  <a:lnTo>
                    <a:pt x="77" y="118"/>
                  </a:lnTo>
                  <a:lnTo>
                    <a:pt x="110" y="118"/>
                  </a:lnTo>
                  <a:lnTo>
                    <a:pt x="110" y="0"/>
                  </a:lnTo>
                  <a:lnTo>
                    <a:pt x="64" y="0"/>
                  </a:lnTo>
                  <a:lnTo>
                    <a:pt x="64" y="39"/>
                  </a:lnTo>
                  <a:lnTo>
                    <a:pt x="32" y="39"/>
                  </a:lnTo>
                  <a:lnTo>
                    <a:pt x="32" y="73"/>
                  </a:lnTo>
                  <a:lnTo>
                    <a:pt x="0" y="73"/>
                  </a:lnTo>
                  <a:lnTo>
                    <a:pt x="0" y="118"/>
                  </a:lnTo>
                  <a:lnTo>
                    <a:pt x="32" y="118"/>
                  </a:lnTo>
                  <a:lnTo>
                    <a:pt x="45" y="118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04"/>
                  </a:lnTo>
                  <a:lnTo>
                    <a:pt x="80" y="104"/>
                  </a:lnTo>
                  <a:lnTo>
                    <a:pt x="80" y="14"/>
                  </a:lnTo>
                  <a:close/>
                  <a:moveTo>
                    <a:pt x="46" y="53"/>
                  </a:moveTo>
                  <a:lnTo>
                    <a:pt x="63" y="53"/>
                  </a:lnTo>
                  <a:lnTo>
                    <a:pt x="63" y="104"/>
                  </a:lnTo>
                  <a:lnTo>
                    <a:pt x="46" y="104"/>
                  </a:lnTo>
                  <a:lnTo>
                    <a:pt x="46" y="53"/>
                  </a:lnTo>
                  <a:close/>
                  <a:moveTo>
                    <a:pt x="31" y="104"/>
                  </a:moveTo>
                  <a:lnTo>
                    <a:pt x="14" y="104"/>
                  </a:lnTo>
                  <a:lnTo>
                    <a:pt x="14" y="87"/>
                  </a:lnTo>
                  <a:lnTo>
                    <a:pt x="31" y="87"/>
                  </a:lnTo>
                  <a:lnTo>
                    <a:pt x="31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626100" y="3409950"/>
              <a:ext cx="174625" cy="204788"/>
            </a:xfrm>
            <a:custGeom>
              <a:avLst/>
              <a:gdLst>
                <a:gd name="T0" fmla="*/ 45 w 110"/>
                <a:gd name="T1" fmla="*/ 129 h 129"/>
                <a:gd name="T2" fmla="*/ 65 w 110"/>
                <a:gd name="T3" fmla="*/ 129 h 129"/>
                <a:gd name="T4" fmla="*/ 78 w 110"/>
                <a:gd name="T5" fmla="*/ 129 h 129"/>
                <a:gd name="T6" fmla="*/ 110 w 110"/>
                <a:gd name="T7" fmla="*/ 129 h 129"/>
                <a:gd name="T8" fmla="*/ 110 w 110"/>
                <a:gd name="T9" fmla="*/ 0 h 129"/>
                <a:gd name="T10" fmla="*/ 65 w 110"/>
                <a:gd name="T11" fmla="*/ 0 h 129"/>
                <a:gd name="T12" fmla="*/ 65 w 110"/>
                <a:gd name="T13" fmla="*/ 80 h 129"/>
                <a:gd name="T14" fmla="*/ 45 w 110"/>
                <a:gd name="T15" fmla="*/ 80 h 129"/>
                <a:gd name="T16" fmla="*/ 45 w 110"/>
                <a:gd name="T17" fmla="*/ 47 h 129"/>
                <a:gd name="T18" fmla="*/ 0 w 110"/>
                <a:gd name="T19" fmla="*/ 47 h 129"/>
                <a:gd name="T20" fmla="*/ 0 w 110"/>
                <a:gd name="T21" fmla="*/ 129 h 129"/>
                <a:gd name="T22" fmla="*/ 32 w 110"/>
                <a:gd name="T23" fmla="*/ 129 h 129"/>
                <a:gd name="T24" fmla="*/ 45 w 110"/>
                <a:gd name="T25" fmla="*/ 129 h 129"/>
                <a:gd name="T26" fmla="*/ 80 w 110"/>
                <a:gd name="T27" fmla="*/ 14 h 129"/>
                <a:gd name="T28" fmla="*/ 96 w 110"/>
                <a:gd name="T29" fmla="*/ 14 h 129"/>
                <a:gd name="T30" fmla="*/ 96 w 110"/>
                <a:gd name="T31" fmla="*/ 115 h 129"/>
                <a:gd name="T32" fmla="*/ 80 w 110"/>
                <a:gd name="T33" fmla="*/ 115 h 129"/>
                <a:gd name="T34" fmla="*/ 80 w 110"/>
                <a:gd name="T35" fmla="*/ 14 h 129"/>
                <a:gd name="T36" fmla="*/ 47 w 110"/>
                <a:gd name="T37" fmla="*/ 94 h 129"/>
                <a:gd name="T38" fmla="*/ 64 w 110"/>
                <a:gd name="T39" fmla="*/ 94 h 129"/>
                <a:gd name="T40" fmla="*/ 64 w 110"/>
                <a:gd name="T41" fmla="*/ 115 h 129"/>
                <a:gd name="T42" fmla="*/ 47 w 110"/>
                <a:gd name="T43" fmla="*/ 115 h 129"/>
                <a:gd name="T44" fmla="*/ 47 w 110"/>
                <a:gd name="T45" fmla="*/ 94 h 129"/>
                <a:gd name="T46" fmla="*/ 31 w 110"/>
                <a:gd name="T47" fmla="*/ 115 h 129"/>
                <a:gd name="T48" fmla="*/ 14 w 110"/>
                <a:gd name="T49" fmla="*/ 115 h 129"/>
                <a:gd name="T50" fmla="*/ 14 w 110"/>
                <a:gd name="T51" fmla="*/ 61 h 129"/>
                <a:gd name="T52" fmla="*/ 31 w 110"/>
                <a:gd name="T53" fmla="*/ 61 h 129"/>
                <a:gd name="T54" fmla="*/ 31 w 110"/>
                <a:gd name="T55" fmla="*/ 11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0" h="129">
                  <a:moveTo>
                    <a:pt x="45" y="129"/>
                  </a:moveTo>
                  <a:lnTo>
                    <a:pt x="65" y="129"/>
                  </a:lnTo>
                  <a:lnTo>
                    <a:pt x="78" y="129"/>
                  </a:lnTo>
                  <a:lnTo>
                    <a:pt x="110" y="129"/>
                  </a:lnTo>
                  <a:lnTo>
                    <a:pt x="110" y="0"/>
                  </a:lnTo>
                  <a:lnTo>
                    <a:pt x="65" y="0"/>
                  </a:lnTo>
                  <a:lnTo>
                    <a:pt x="65" y="80"/>
                  </a:lnTo>
                  <a:lnTo>
                    <a:pt x="45" y="80"/>
                  </a:lnTo>
                  <a:lnTo>
                    <a:pt x="45" y="47"/>
                  </a:lnTo>
                  <a:lnTo>
                    <a:pt x="0" y="47"/>
                  </a:lnTo>
                  <a:lnTo>
                    <a:pt x="0" y="129"/>
                  </a:lnTo>
                  <a:lnTo>
                    <a:pt x="32" y="129"/>
                  </a:lnTo>
                  <a:lnTo>
                    <a:pt x="45" y="129"/>
                  </a:lnTo>
                  <a:close/>
                  <a:moveTo>
                    <a:pt x="80" y="14"/>
                  </a:moveTo>
                  <a:lnTo>
                    <a:pt x="96" y="14"/>
                  </a:lnTo>
                  <a:lnTo>
                    <a:pt x="96" y="115"/>
                  </a:lnTo>
                  <a:lnTo>
                    <a:pt x="80" y="115"/>
                  </a:lnTo>
                  <a:lnTo>
                    <a:pt x="80" y="14"/>
                  </a:lnTo>
                  <a:close/>
                  <a:moveTo>
                    <a:pt x="47" y="94"/>
                  </a:moveTo>
                  <a:lnTo>
                    <a:pt x="64" y="94"/>
                  </a:lnTo>
                  <a:lnTo>
                    <a:pt x="64" y="115"/>
                  </a:lnTo>
                  <a:lnTo>
                    <a:pt x="47" y="115"/>
                  </a:lnTo>
                  <a:lnTo>
                    <a:pt x="47" y="94"/>
                  </a:lnTo>
                  <a:close/>
                  <a:moveTo>
                    <a:pt x="31" y="115"/>
                  </a:moveTo>
                  <a:lnTo>
                    <a:pt x="14" y="115"/>
                  </a:lnTo>
                  <a:lnTo>
                    <a:pt x="14" y="61"/>
                  </a:lnTo>
                  <a:lnTo>
                    <a:pt x="31" y="61"/>
                  </a:lnTo>
                  <a:lnTo>
                    <a:pt x="31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5226050" y="3333750"/>
              <a:ext cx="176213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5226050" y="3373438"/>
              <a:ext cx="71438" cy="2540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463" name="Freeform 67"/>
          <p:cNvSpPr>
            <a:spLocks noEditPoints="1"/>
          </p:cNvSpPr>
          <p:nvPr/>
        </p:nvSpPr>
        <p:spPr bwMode="auto">
          <a:xfrm>
            <a:off x="2699068" y="3855720"/>
            <a:ext cx="644525" cy="587375"/>
          </a:xfrm>
          <a:custGeom>
            <a:avLst/>
            <a:gdLst>
              <a:gd name="T0" fmla="*/ 451295 w 498"/>
              <a:gd name="T1" fmla="*/ 325503 h 453"/>
              <a:gd name="T2" fmla="*/ 440920 w 498"/>
              <a:gd name="T3" fmla="*/ 326799 h 453"/>
              <a:gd name="T4" fmla="*/ 487606 w 498"/>
              <a:gd name="T5" fmla="*/ 239912 h 453"/>
              <a:gd name="T6" fmla="*/ 527807 w 498"/>
              <a:gd name="T7" fmla="*/ 251584 h 453"/>
              <a:gd name="T8" fmla="*/ 609507 w 498"/>
              <a:gd name="T9" fmla="*/ 133573 h 453"/>
              <a:gd name="T10" fmla="*/ 641928 w 498"/>
              <a:gd name="T11" fmla="*/ 120605 h 453"/>
              <a:gd name="T12" fmla="*/ 627662 w 498"/>
              <a:gd name="T13" fmla="*/ 88184 h 453"/>
              <a:gd name="T14" fmla="*/ 595242 w 498"/>
              <a:gd name="T15" fmla="*/ 102449 h 453"/>
              <a:gd name="T16" fmla="*/ 510948 w 498"/>
              <a:gd name="T17" fmla="*/ 210085 h 453"/>
              <a:gd name="T18" fmla="*/ 461669 w 498"/>
              <a:gd name="T19" fmla="*/ 181555 h 453"/>
              <a:gd name="T20" fmla="*/ 389047 w 498"/>
              <a:gd name="T21" fmla="*/ 44092 h 453"/>
              <a:gd name="T22" fmla="*/ 239912 w 498"/>
              <a:gd name="T23" fmla="*/ 0 h 453"/>
              <a:gd name="T24" fmla="*/ 102449 w 498"/>
              <a:gd name="T25" fmla="*/ 73919 h 453"/>
              <a:gd name="T26" fmla="*/ 57060 w 498"/>
              <a:gd name="T27" fmla="*/ 226944 h 453"/>
              <a:gd name="T28" fmla="*/ 114120 w 498"/>
              <a:gd name="T29" fmla="*/ 396828 h 453"/>
              <a:gd name="T30" fmla="*/ 49279 w 498"/>
              <a:gd name="T31" fmla="*/ 363111 h 453"/>
              <a:gd name="T32" fmla="*/ 19452 w 498"/>
              <a:gd name="T33" fmla="*/ 344955 h 453"/>
              <a:gd name="T34" fmla="*/ 0 w 498"/>
              <a:gd name="T35" fmla="*/ 373485 h 453"/>
              <a:gd name="T36" fmla="*/ 32421 w 498"/>
              <a:gd name="T37" fmla="*/ 391641 h 453"/>
              <a:gd name="T38" fmla="*/ 89481 w 498"/>
              <a:gd name="T39" fmla="*/ 438326 h 453"/>
              <a:gd name="T40" fmla="*/ 124495 w 498"/>
              <a:gd name="T41" fmla="*/ 438326 h 453"/>
              <a:gd name="T42" fmla="*/ 151728 w 498"/>
              <a:gd name="T43" fmla="*/ 374782 h 453"/>
              <a:gd name="T44" fmla="*/ 260661 w 498"/>
              <a:gd name="T45" fmla="*/ 405906 h 453"/>
              <a:gd name="T46" fmla="*/ 378672 w 498"/>
              <a:gd name="T47" fmla="*/ 368298 h 453"/>
              <a:gd name="T48" fmla="*/ 382563 w 498"/>
              <a:gd name="T49" fmla="*/ 390344 h 453"/>
              <a:gd name="T50" fmla="*/ 385157 w 498"/>
              <a:gd name="T51" fmla="*/ 395531 h 453"/>
              <a:gd name="T52" fmla="*/ 579680 w 498"/>
              <a:gd name="T53" fmla="*/ 587461 h 453"/>
              <a:gd name="T54" fmla="*/ 644521 w 498"/>
              <a:gd name="T55" fmla="*/ 535588 h 453"/>
              <a:gd name="T56" fmla="*/ 623772 w 498"/>
              <a:gd name="T57" fmla="*/ 107636 h 453"/>
              <a:gd name="T58" fmla="*/ 448701 w 498"/>
              <a:gd name="T59" fmla="*/ 347549 h 453"/>
              <a:gd name="T60" fmla="*/ 88184 w 498"/>
              <a:gd name="T61" fmla="*/ 130979 h 453"/>
              <a:gd name="T62" fmla="*/ 189336 w 498"/>
              <a:gd name="T63" fmla="*/ 32421 h 453"/>
              <a:gd name="T64" fmla="*/ 330690 w 498"/>
              <a:gd name="T65" fmla="*/ 32421 h 453"/>
              <a:gd name="T66" fmla="*/ 431842 w 498"/>
              <a:gd name="T67" fmla="*/ 130979 h 453"/>
              <a:gd name="T68" fmla="*/ 426655 w 498"/>
              <a:gd name="T69" fmla="*/ 202304 h 453"/>
              <a:gd name="T70" fmla="*/ 378672 w 498"/>
              <a:gd name="T71" fmla="*/ 82997 h 453"/>
              <a:gd name="T72" fmla="*/ 260661 w 498"/>
              <a:gd name="T73" fmla="*/ 35014 h 453"/>
              <a:gd name="T74" fmla="*/ 141354 w 498"/>
              <a:gd name="T75" fmla="*/ 85590 h 453"/>
              <a:gd name="T76" fmla="*/ 92074 w 498"/>
              <a:gd name="T77" fmla="*/ 202304 h 453"/>
              <a:gd name="T78" fmla="*/ 141354 w 498"/>
              <a:gd name="T79" fmla="*/ 320315 h 453"/>
              <a:gd name="T80" fmla="*/ 86887 w 498"/>
              <a:gd name="T81" fmla="*/ 265849 h 453"/>
              <a:gd name="T82" fmla="*/ 264552 w 498"/>
              <a:gd name="T83" fmla="*/ 226944 h 453"/>
              <a:gd name="T84" fmla="*/ 381266 w 498"/>
              <a:gd name="T85" fmla="*/ 290488 h 453"/>
              <a:gd name="T86" fmla="*/ 274927 w 498"/>
              <a:gd name="T87" fmla="*/ 351439 h 453"/>
              <a:gd name="T88" fmla="*/ 181555 w 498"/>
              <a:gd name="T89" fmla="*/ 330690 h 453"/>
              <a:gd name="T90" fmla="*/ 255474 w 498"/>
              <a:gd name="T91" fmla="*/ 180258 h 453"/>
              <a:gd name="T92" fmla="*/ 242506 w 498"/>
              <a:gd name="T93" fmla="*/ 212679 h 453"/>
              <a:gd name="T94" fmla="*/ 118011 w 498"/>
              <a:gd name="T95" fmla="*/ 246396 h 453"/>
              <a:gd name="T96" fmla="*/ 128386 w 498"/>
              <a:gd name="T97" fmla="*/ 132276 h 453"/>
              <a:gd name="T98" fmla="*/ 216570 w 498"/>
              <a:gd name="T99" fmla="*/ 59654 h 453"/>
              <a:gd name="T100" fmla="*/ 330690 w 498"/>
              <a:gd name="T101" fmla="*/ 71325 h 453"/>
              <a:gd name="T102" fmla="*/ 403312 w 498"/>
              <a:gd name="T103" fmla="*/ 159509 h 453"/>
              <a:gd name="T104" fmla="*/ 260661 w 498"/>
              <a:gd name="T105" fmla="*/ 387750 h 453"/>
              <a:gd name="T106" fmla="*/ 162103 w 498"/>
              <a:gd name="T107" fmla="*/ 359220 h 453"/>
              <a:gd name="T108" fmla="*/ 277520 w 498"/>
              <a:gd name="T109" fmla="*/ 369595 h 453"/>
              <a:gd name="T110" fmla="*/ 387750 w 498"/>
              <a:gd name="T111" fmla="*/ 309941 h 453"/>
              <a:gd name="T112" fmla="*/ 442217 w 498"/>
              <a:gd name="T113" fmla="*/ 234725 h 453"/>
              <a:gd name="T114" fmla="*/ 399422 w 498"/>
              <a:gd name="T115" fmla="*/ 324206 h 453"/>
              <a:gd name="T116" fmla="*/ 373485 w 498"/>
              <a:gd name="T117" fmla="*/ 348846 h 453"/>
              <a:gd name="T118" fmla="*/ 291785 w 498"/>
              <a:gd name="T119" fmla="*/ 385157 h 453"/>
              <a:gd name="T120" fmla="*/ 398125 w 498"/>
              <a:gd name="T121" fmla="*/ 352736 h 453"/>
              <a:gd name="T122" fmla="*/ 402015 w 498"/>
              <a:gd name="T123" fmla="*/ 367001 h 453"/>
              <a:gd name="T124" fmla="*/ 626366 w 498"/>
              <a:gd name="T125" fmla="*/ 534291 h 4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98"/>
              <a:gd name="T190" fmla="*/ 0 h 453"/>
              <a:gd name="T191" fmla="*/ 498 w 498"/>
              <a:gd name="T192" fmla="*/ 453 h 4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98" h="453">
                <a:moveTo>
                  <a:pt x="496" y="398"/>
                </a:moveTo>
                <a:lnTo>
                  <a:pt x="496" y="398"/>
                </a:lnTo>
                <a:lnTo>
                  <a:pt x="485" y="387"/>
                </a:lnTo>
                <a:lnTo>
                  <a:pt x="350" y="252"/>
                </a:lnTo>
                <a:lnTo>
                  <a:pt x="348" y="251"/>
                </a:lnTo>
                <a:lnTo>
                  <a:pt x="346" y="250"/>
                </a:lnTo>
                <a:lnTo>
                  <a:pt x="342" y="251"/>
                </a:lnTo>
                <a:lnTo>
                  <a:pt x="340" y="252"/>
                </a:lnTo>
                <a:lnTo>
                  <a:pt x="337" y="256"/>
                </a:lnTo>
                <a:lnTo>
                  <a:pt x="328" y="247"/>
                </a:lnTo>
                <a:lnTo>
                  <a:pt x="338" y="232"/>
                </a:lnTo>
                <a:lnTo>
                  <a:pt x="346" y="217"/>
                </a:lnTo>
                <a:lnTo>
                  <a:pt x="351" y="199"/>
                </a:lnTo>
                <a:lnTo>
                  <a:pt x="355" y="183"/>
                </a:lnTo>
                <a:lnTo>
                  <a:pt x="376" y="185"/>
                </a:lnTo>
                <a:lnTo>
                  <a:pt x="379" y="191"/>
                </a:lnTo>
                <a:lnTo>
                  <a:pt x="382" y="195"/>
                </a:lnTo>
                <a:lnTo>
                  <a:pt x="388" y="198"/>
                </a:lnTo>
                <a:lnTo>
                  <a:pt x="394" y="199"/>
                </a:lnTo>
                <a:lnTo>
                  <a:pt x="399" y="199"/>
                </a:lnTo>
                <a:lnTo>
                  <a:pt x="402" y="198"/>
                </a:lnTo>
                <a:lnTo>
                  <a:pt x="405" y="196"/>
                </a:lnTo>
                <a:lnTo>
                  <a:pt x="407" y="194"/>
                </a:lnTo>
                <a:lnTo>
                  <a:pt x="410" y="191"/>
                </a:lnTo>
                <a:lnTo>
                  <a:pt x="412" y="188"/>
                </a:lnTo>
                <a:lnTo>
                  <a:pt x="413" y="184"/>
                </a:lnTo>
                <a:lnTo>
                  <a:pt x="414" y="181"/>
                </a:lnTo>
                <a:lnTo>
                  <a:pt x="413" y="176"/>
                </a:lnTo>
                <a:lnTo>
                  <a:pt x="412" y="172"/>
                </a:lnTo>
                <a:lnTo>
                  <a:pt x="470" y="103"/>
                </a:lnTo>
                <a:lnTo>
                  <a:pt x="473" y="104"/>
                </a:lnTo>
                <a:lnTo>
                  <a:pt x="477" y="104"/>
                </a:lnTo>
                <a:lnTo>
                  <a:pt x="481" y="104"/>
                </a:lnTo>
                <a:lnTo>
                  <a:pt x="484" y="103"/>
                </a:lnTo>
                <a:lnTo>
                  <a:pt x="487" y="101"/>
                </a:lnTo>
                <a:lnTo>
                  <a:pt x="490" y="99"/>
                </a:lnTo>
                <a:lnTo>
                  <a:pt x="493" y="96"/>
                </a:lnTo>
                <a:lnTo>
                  <a:pt x="495" y="93"/>
                </a:lnTo>
                <a:lnTo>
                  <a:pt x="496" y="89"/>
                </a:lnTo>
                <a:lnTo>
                  <a:pt x="496" y="86"/>
                </a:lnTo>
                <a:lnTo>
                  <a:pt x="496" y="82"/>
                </a:lnTo>
                <a:lnTo>
                  <a:pt x="495" y="79"/>
                </a:lnTo>
                <a:lnTo>
                  <a:pt x="493" y="75"/>
                </a:lnTo>
                <a:lnTo>
                  <a:pt x="490" y="72"/>
                </a:lnTo>
                <a:lnTo>
                  <a:pt x="487" y="70"/>
                </a:lnTo>
                <a:lnTo>
                  <a:pt x="484" y="68"/>
                </a:lnTo>
                <a:lnTo>
                  <a:pt x="481" y="67"/>
                </a:lnTo>
                <a:lnTo>
                  <a:pt x="477" y="67"/>
                </a:lnTo>
                <a:lnTo>
                  <a:pt x="473" y="67"/>
                </a:lnTo>
                <a:lnTo>
                  <a:pt x="470" y="68"/>
                </a:lnTo>
                <a:lnTo>
                  <a:pt x="467" y="70"/>
                </a:lnTo>
                <a:lnTo>
                  <a:pt x="463" y="72"/>
                </a:lnTo>
                <a:lnTo>
                  <a:pt x="461" y="75"/>
                </a:lnTo>
                <a:lnTo>
                  <a:pt x="459" y="79"/>
                </a:lnTo>
                <a:lnTo>
                  <a:pt x="458" y="82"/>
                </a:lnTo>
                <a:lnTo>
                  <a:pt x="458" y="86"/>
                </a:lnTo>
                <a:lnTo>
                  <a:pt x="459" y="89"/>
                </a:lnTo>
                <a:lnTo>
                  <a:pt x="460" y="94"/>
                </a:lnTo>
                <a:lnTo>
                  <a:pt x="401" y="163"/>
                </a:lnTo>
                <a:lnTo>
                  <a:pt x="394" y="162"/>
                </a:lnTo>
                <a:lnTo>
                  <a:pt x="389" y="163"/>
                </a:lnTo>
                <a:lnTo>
                  <a:pt x="385" y="165"/>
                </a:lnTo>
                <a:lnTo>
                  <a:pt x="381" y="167"/>
                </a:lnTo>
                <a:lnTo>
                  <a:pt x="378" y="171"/>
                </a:lnTo>
                <a:lnTo>
                  <a:pt x="358" y="169"/>
                </a:lnTo>
                <a:lnTo>
                  <a:pt x="358" y="156"/>
                </a:lnTo>
                <a:lnTo>
                  <a:pt x="356" y="140"/>
                </a:lnTo>
                <a:lnTo>
                  <a:pt x="354" y="125"/>
                </a:lnTo>
                <a:lnTo>
                  <a:pt x="351" y="111"/>
                </a:lnTo>
                <a:lnTo>
                  <a:pt x="346" y="96"/>
                </a:lnTo>
                <a:lnTo>
                  <a:pt x="339" y="82"/>
                </a:lnTo>
                <a:lnTo>
                  <a:pt x="332" y="69"/>
                </a:lnTo>
                <a:lnTo>
                  <a:pt x="322" y="57"/>
                </a:lnTo>
                <a:lnTo>
                  <a:pt x="312" y="45"/>
                </a:lnTo>
                <a:lnTo>
                  <a:pt x="300" y="34"/>
                </a:lnTo>
                <a:lnTo>
                  <a:pt x="287" y="26"/>
                </a:lnTo>
                <a:lnTo>
                  <a:pt x="274" y="18"/>
                </a:lnTo>
                <a:lnTo>
                  <a:pt x="260" y="12"/>
                </a:lnTo>
                <a:lnTo>
                  <a:pt x="246" y="6"/>
                </a:lnTo>
                <a:lnTo>
                  <a:pt x="231" y="2"/>
                </a:lnTo>
                <a:lnTo>
                  <a:pt x="216" y="0"/>
                </a:lnTo>
                <a:lnTo>
                  <a:pt x="201" y="0"/>
                </a:lnTo>
                <a:lnTo>
                  <a:pt x="185" y="0"/>
                </a:lnTo>
                <a:lnTo>
                  <a:pt x="170" y="2"/>
                </a:lnTo>
                <a:lnTo>
                  <a:pt x="155" y="6"/>
                </a:lnTo>
                <a:lnTo>
                  <a:pt x="140" y="12"/>
                </a:lnTo>
                <a:lnTo>
                  <a:pt x="126" y="18"/>
                </a:lnTo>
                <a:lnTo>
                  <a:pt x="113" y="26"/>
                </a:lnTo>
                <a:lnTo>
                  <a:pt x="102" y="35"/>
                </a:lnTo>
                <a:lnTo>
                  <a:pt x="90" y="45"/>
                </a:lnTo>
                <a:lnTo>
                  <a:pt x="79" y="57"/>
                </a:lnTo>
                <a:lnTo>
                  <a:pt x="70" y="70"/>
                </a:lnTo>
                <a:lnTo>
                  <a:pt x="62" y="83"/>
                </a:lnTo>
                <a:lnTo>
                  <a:pt x="55" y="96"/>
                </a:lnTo>
                <a:lnTo>
                  <a:pt x="51" y="111"/>
                </a:lnTo>
                <a:lnTo>
                  <a:pt x="47" y="125"/>
                </a:lnTo>
                <a:lnTo>
                  <a:pt x="44" y="141"/>
                </a:lnTo>
                <a:lnTo>
                  <a:pt x="43" y="156"/>
                </a:lnTo>
                <a:lnTo>
                  <a:pt x="44" y="175"/>
                </a:lnTo>
                <a:lnTo>
                  <a:pt x="48" y="193"/>
                </a:lnTo>
                <a:lnTo>
                  <a:pt x="53" y="210"/>
                </a:lnTo>
                <a:lnTo>
                  <a:pt x="61" y="226"/>
                </a:lnTo>
                <a:lnTo>
                  <a:pt x="69" y="242"/>
                </a:lnTo>
                <a:lnTo>
                  <a:pt x="80" y="256"/>
                </a:lnTo>
                <a:lnTo>
                  <a:pt x="92" y="269"/>
                </a:lnTo>
                <a:lnTo>
                  <a:pt x="105" y="280"/>
                </a:lnTo>
                <a:lnTo>
                  <a:pt x="88" y="306"/>
                </a:lnTo>
                <a:lnTo>
                  <a:pt x="83" y="305"/>
                </a:lnTo>
                <a:lnTo>
                  <a:pt x="77" y="306"/>
                </a:lnTo>
                <a:lnTo>
                  <a:pt x="71" y="310"/>
                </a:lnTo>
                <a:lnTo>
                  <a:pt x="38" y="288"/>
                </a:lnTo>
                <a:lnTo>
                  <a:pt x="38" y="285"/>
                </a:lnTo>
                <a:lnTo>
                  <a:pt x="38" y="280"/>
                </a:lnTo>
                <a:lnTo>
                  <a:pt x="37" y="277"/>
                </a:lnTo>
                <a:lnTo>
                  <a:pt x="35" y="274"/>
                </a:lnTo>
                <a:lnTo>
                  <a:pt x="32" y="271"/>
                </a:lnTo>
                <a:lnTo>
                  <a:pt x="29" y="269"/>
                </a:lnTo>
                <a:lnTo>
                  <a:pt x="26" y="268"/>
                </a:lnTo>
                <a:lnTo>
                  <a:pt x="23" y="266"/>
                </a:lnTo>
                <a:lnTo>
                  <a:pt x="20" y="265"/>
                </a:lnTo>
                <a:lnTo>
                  <a:pt x="15" y="266"/>
                </a:lnTo>
                <a:lnTo>
                  <a:pt x="12" y="268"/>
                </a:lnTo>
                <a:lnTo>
                  <a:pt x="9" y="269"/>
                </a:lnTo>
                <a:lnTo>
                  <a:pt x="5" y="271"/>
                </a:lnTo>
                <a:lnTo>
                  <a:pt x="3" y="274"/>
                </a:lnTo>
                <a:lnTo>
                  <a:pt x="1" y="277"/>
                </a:lnTo>
                <a:lnTo>
                  <a:pt x="0" y="280"/>
                </a:lnTo>
                <a:lnTo>
                  <a:pt x="0" y="285"/>
                </a:lnTo>
                <a:lnTo>
                  <a:pt x="0" y="288"/>
                </a:lnTo>
                <a:lnTo>
                  <a:pt x="1" y="292"/>
                </a:lnTo>
                <a:lnTo>
                  <a:pt x="3" y="295"/>
                </a:lnTo>
                <a:lnTo>
                  <a:pt x="5" y="298"/>
                </a:lnTo>
                <a:lnTo>
                  <a:pt x="9" y="300"/>
                </a:lnTo>
                <a:lnTo>
                  <a:pt x="12" y="302"/>
                </a:lnTo>
                <a:lnTo>
                  <a:pt x="15" y="303"/>
                </a:lnTo>
                <a:lnTo>
                  <a:pt x="20" y="303"/>
                </a:lnTo>
                <a:lnTo>
                  <a:pt x="25" y="302"/>
                </a:lnTo>
                <a:lnTo>
                  <a:pt x="29" y="300"/>
                </a:lnTo>
                <a:lnTo>
                  <a:pt x="64" y="322"/>
                </a:lnTo>
                <a:lnTo>
                  <a:pt x="64" y="325"/>
                </a:lnTo>
                <a:lnTo>
                  <a:pt x="64" y="328"/>
                </a:lnTo>
                <a:lnTo>
                  <a:pt x="65" y="332"/>
                </a:lnTo>
                <a:lnTo>
                  <a:pt x="67" y="336"/>
                </a:lnTo>
                <a:lnTo>
                  <a:pt x="69" y="338"/>
                </a:lnTo>
                <a:lnTo>
                  <a:pt x="72" y="340"/>
                </a:lnTo>
                <a:lnTo>
                  <a:pt x="76" y="342"/>
                </a:lnTo>
                <a:lnTo>
                  <a:pt x="79" y="343"/>
                </a:lnTo>
                <a:lnTo>
                  <a:pt x="83" y="343"/>
                </a:lnTo>
                <a:lnTo>
                  <a:pt x="86" y="343"/>
                </a:lnTo>
                <a:lnTo>
                  <a:pt x="90" y="342"/>
                </a:lnTo>
                <a:lnTo>
                  <a:pt x="93" y="340"/>
                </a:lnTo>
                <a:lnTo>
                  <a:pt x="96" y="338"/>
                </a:lnTo>
                <a:lnTo>
                  <a:pt x="98" y="336"/>
                </a:lnTo>
                <a:lnTo>
                  <a:pt x="101" y="332"/>
                </a:lnTo>
                <a:lnTo>
                  <a:pt x="102" y="328"/>
                </a:lnTo>
                <a:lnTo>
                  <a:pt x="102" y="325"/>
                </a:lnTo>
                <a:lnTo>
                  <a:pt x="101" y="319"/>
                </a:lnTo>
                <a:lnTo>
                  <a:pt x="98" y="314"/>
                </a:lnTo>
                <a:lnTo>
                  <a:pt x="117" y="289"/>
                </a:lnTo>
                <a:lnTo>
                  <a:pt x="126" y="295"/>
                </a:lnTo>
                <a:lnTo>
                  <a:pt x="136" y="299"/>
                </a:lnTo>
                <a:lnTo>
                  <a:pt x="146" y="303"/>
                </a:lnTo>
                <a:lnTo>
                  <a:pt x="157" y="306"/>
                </a:lnTo>
                <a:lnTo>
                  <a:pt x="166" y="310"/>
                </a:lnTo>
                <a:lnTo>
                  <a:pt x="178" y="312"/>
                </a:lnTo>
                <a:lnTo>
                  <a:pt x="189" y="313"/>
                </a:lnTo>
                <a:lnTo>
                  <a:pt x="201" y="313"/>
                </a:lnTo>
                <a:lnTo>
                  <a:pt x="213" y="313"/>
                </a:lnTo>
                <a:lnTo>
                  <a:pt x="225" y="311"/>
                </a:lnTo>
                <a:lnTo>
                  <a:pt x="237" y="309"/>
                </a:lnTo>
                <a:lnTo>
                  <a:pt x="248" y="305"/>
                </a:lnTo>
                <a:lnTo>
                  <a:pt x="260" y="302"/>
                </a:lnTo>
                <a:lnTo>
                  <a:pt x="271" y="297"/>
                </a:lnTo>
                <a:lnTo>
                  <a:pt x="282" y="291"/>
                </a:lnTo>
                <a:lnTo>
                  <a:pt x="292" y="284"/>
                </a:lnTo>
                <a:lnTo>
                  <a:pt x="300" y="292"/>
                </a:lnTo>
                <a:lnTo>
                  <a:pt x="297" y="296"/>
                </a:lnTo>
                <a:lnTo>
                  <a:pt x="295" y="298"/>
                </a:lnTo>
                <a:lnTo>
                  <a:pt x="295" y="301"/>
                </a:lnTo>
                <a:lnTo>
                  <a:pt x="295" y="303"/>
                </a:lnTo>
                <a:lnTo>
                  <a:pt x="297" y="305"/>
                </a:lnTo>
                <a:lnTo>
                  <a:pt x="312" y="322"/>
                </a:lnTo>
                <a:lnTo>
                  <a:pt x="432" y="440"/>
                </a:lnTo>
                <a:lnTo>
                  <a:pt x="443" y="451"/>
                </a:lnTo>
                <a:lnTo>
                  <a:pt x="445" y="452"/>
                </a:lnTo>
                <a:lnTo>
                  <a:pt x="447" y="453"/>
                </a:lnTo>
                <a:lnTo>
                  <a:pt x="458" y="452"/>
                </a:lnTo>
                <a:lnTo>
                  <a:pt x="467" y="449"/>
                </a:lnTo>
                <a:lnTo>
                  <a:pt x="475" y="445"/>
                </a:lnTo>
                <a:lnTo>
                  <a:pt x="483" y="438"/>
                </a:lnTo>
                <a:lnTo>
                  <a:pt x="489" y="431"/>
                </a:lnTo>
                <a:lnTo>
                  <a:pt x="494" y="422"/>
                </a:lnTo>
                <a:lnTo>
                  <a:pt x="497" y="413"/>
                </a:lnTo>
                <a:lnTo>
                  <a:pt x="498" y="403"/>
                </a:lnTo>
                <a:lnTo>
                  <a:pt x="497" y="400"/>
                </a:lnTo>
                <a:lnTo>
                  <a:pt x="496" y="398"/>
                </a:lnTo>
                <a:close/>
                <a:moveTo>
                  <a:pt x="481" y="83"/>
                </a:moveTo>
                <a:lnTo>
                  <a:pt x="480" y="82"/>
                </a:lnTo>
                <a:lnTo>
                  <a:pt x="481" y="83"/>
                </a:lnTo>
                <a:close/>
                <a:moveTo>
                  <a:pt x="327" y="316"/>
                </a:moveTo>
                <a:lnTo>
                  <a:pt x="361" y="283"/>
                </a:lnTo>
                <a:lnTo>
                  <a:pt x="470" y="393"/>
                </a:lnTo>
                <a:lnTo>
                  <a:pt x="437" y="426"/>
                </a:lnTo>
                <a:lnTo>
                  <a:pt x="327" y="316"/>
                </a:lnTo>
                <a:close/>
                <a:moveTo>
                  <a:pt x="312" y="301"/>
                </a:moveTo>
                <a:lnTo>
                  <a:pt x="346" y="268"/>
                </a:lnTo>
                <a:lnTo>
                  <a:pt x="351" y="273"/>
                </a:lnTo>
                <a:lnTo>
                  <a:pt x="318" y="306"/>
                </a:lnTo>
                <a:lnTo>
                  <a:pt x="312" y="301"/>
                </a:lnTo>
                <a:close/>
                <a:moveTo>
                  <a:pt x="58" y="156"/>
                </a:moveTo>
                <a:lnTo>
                  <a:pt x="58" y="156"/>
                </a:lnTo>
                <a:lnTo>
                  <a:pt x="58" y="142"/>
                </a:lnTo>
                <a:lnTo>
                  <a:pt x="61" y="128"/>
                </a:lnTo>
                <a:lnTo>
                  <a:pt x="64" y="115"/>
                </a:lnTo>
                <a:lnTo>
                  <a:pt x="68" y="101"/>
                </a:lnTo>
                <a:lnTo>
                  <a:pt x="75" y="89"/>
                </a:lnTo>
                <a:lnTo>
                  <a:pt x="82" y="77"/>
                </a:lnTo>
                <a:lnTo>
                  <a:pt x="90" y="66"/>
                </a:lnTo>
                <a:lnTo>
                  <a:pt x="99" y="56"/>
                </a:lnTo>
                <a:lnTo>
                  <a:pt x="110" y="46"/>
                </a:lnTo>
                <a:lnTo>
                  <a:pt x="121" y="37"/>
                </a:lnTo>
                <a:lnTo>
                  <a:pt x="133" y="30"/>
                </a:lnTo>
                <a:lnTo>
                  <a:pt x="146" y="25"/>
                </a:lnTo>
                <a:lnTo>
                  <a:pt x="159" y="19"/>
                </a:lnTo>
                <a:lnTo>
                  <a:pt x="173" y="16"/>
                </a:lnTo>
                <a:lnTo>
                  <a:pt x="187" y="14"/>
                </a:lnTo>
                <a:lnTo>
                  <a:pt x="201" y="14"/>
                </a:lnTo>
                <a:lnTo>
                  <a:pt x="215" y="14"/>
                </a:lnTo>
                <a:lnTo>
                  <a:pt x="229" y="16"/>
                </a:lnTo>
                <a:lnTo>
                  <a:pt x="242" y="19"/>
                </a:lnTo>
                <a:lnTo>
                  <a:pt x="255" y="25"/>
                </a:lnTo>
                <a:lnTo>
                  <a:pt x="268" y="30"/>
                </a:lnTo>
                <a:lnTo>
                  <a:pt x="280" y="37"/>
                </a:lnTo>
                <a:lnTo>
                  <a:pt x="291" y="46"/>
                </a:lnTo>
                <a:lnTo>
                  <a:pt x="301" y="55"/>
                </a:lnTo>
                <a:lnTo>
                  <a:pt x="311" y="66"/>
                </a:lnTo>
                <a:lnTo>
                  <a:pt x="320" y="77"/>
                </a:lnTo>
                <a:lnTo>
                  <a:pt x="327" y="89"/>
                </a:lnTo>
                <a:lnTo>
                  <a:pt x="333" y="101"/>
                </a:lnTo>
                <a:lnTo>
                  <a:pt x="337" y="114"/>
                </a:lnTo>
                <a:lnTo>
                  <a:pt x="340" y="128"/>
                </a:lnTo>
                <a:lnTo>
                  <a:pt x="342" y="142"/>
                </a:lnTo>
                <a:lnTo>
                  <a:pt x="344" y="156"/>
                </a:lnTo>
                <a:lnTo>
                  <a:pt x="344" y="167"/>
                </a:lnTo>
                <a:lnTo>
                  <a:pt x="329" y="165"/>
                </a:lnTo>
                <a:lnTo>
                  <a:pt x="329" y="156"/>
                </a:lnTo>
                <a:lnTo>
                  <a:pt x="329" y="143"/>
                </a:lnTo>
                <a:lnTo>
                  <a:pt x="327" y="130"/>
                </a:lnTo>
                <a:lnTo>
                  <a:pt x="324" y="118"/>
                </a:lnTo>
                <a:lnTo>
                  <a:pt x="320" y="107"/>
                </a:lnTo>
                <a:lnTo>
                  <a:pt x="314" y="96"/>
                </a:lnTo>
                <a:lnTo>
                  <a:pt x="308" y="85"/>
                </a:lnTo>
                <a:lnTo>
                  <a:pt x="300" y="74"/>
                </a:lnTo>
                <a:lnTo>
                  <a:pt x="292" y="64"/>
                </a:lnTo>
                <a:lnTo>
                  <a:pt x="282" y="56"/>
                </a:lnTo>
                <a:lnTo>
                  <a:pt x="272" y="48"/>
                </a:lnTo>
                <a:lnTo>
                  <a:pt x="261" y="42"/>
                </a:lnTo>
                <a:lnTo>
                  <a:pt x="250" y="36"/>
                </a:lnTo>
                <a:lnTo>
                  <a:pt x="239" y="33"/>
                </a:lnTo>
                <a:lnTo>
                  <a:pt x="226" y="30"/>
                </a:lnTo>
                <a:lnTo>
                  <a:pt x="214" y="28"/>
                </a:lnTo>
                <a:lnTo>
                  <a:pt x="201" y="27"/>
                </a:lnTo>
                <a:lnTo>
                  <a:pt x="188" y="28"/>
                </a:lnTo>
                <a:lnTo>
                  <a:pt x="175" y="30"/>
                </a:lnTo>
                <a:lnTo>
                  <a:pt x="163" y="33"/>
                </a:lnTo>
                <a:lnTo>
                  <a:pt x="151" y="37"/>
                </a:lnTo>
                <a:lnTo>
                  <a:pt x="139" y="43"/>
                </a:lnTo>
                <a:lnTo>
                  <a:pt x="129" y="49"/>
                </a:lnTo>
                <a:lnTo>
                  <a:pt x="119" y="57"/>
                </a:lnTo>
                <a:lnTo>
                  <a:pt x="109" y="66"/>
                </a:lnTo>
                <a:lnTo>
                  <a:pt x="101" y="74"/>
                </a:lnTo>
                <a:lnTo>
                  <a:pt x="93" y="85"/>
                </a:lnTo>
                <a:lnTo>
                  <a:pt x="86" y="96"/>
                </a:lnTo>
                <a:lnTo>
                  <a:pt x="81" y="107"/>
                </a:lnTo>
                <a:lnTo>
                  <a:pt x="77" y="118"/>
                </a:lnTo>
                <a:lnTo>
                  <a:pt x="75" y="131"/>
                </a:lnTo>
                <a:lnTo>
                  <a:pt x="72" y="143"/>
                </a:lnTo>
                <a:lnTo>
                  <a:pt x="71" y="156"/>
                </a:lnTo>
                <a:lnTo>
                  <a:pt x="72" y="169"/>
                </a:lnTo>
                <a:lnTo>
                  <a:pt x="75" y="181"/>
                </a:lnTo>
                <a:lnTo>
                  <a:pt x="77" y="194"/>
                </a:lnTo>
                <a:lnTo>
                  <a:pt x="81" y="206"/>
                </a:lnTo>
                <a:lnTo>
                  <a:pt x="86" y="217"/>
                </a:lnTo>
                <a:lnTo>
                  <a:pt x="93" y="228"/>
                </a:lnTo>
                <a:lnTo>
                  <a:pt x="101" y="238"/>
                </a:lnTo>
                <a:lnTo>
                  <a:pt x="109" y="247"/>
                </a:lnTo>
                <a:lnTo>
                  <a:pt x="121" y="258"/>
                </a:lnTo>
                <a:lnTo>
                  <a:pt x="113" y="269"/>
                </a:lnTo>
                <a:lnTo>
                  <a:pt x="102" y="259"/>
                </a:lnTo>
                <a:lnTo>
                  <a:pt x="91" y="247"/>
                </a:lnTo>
                <a:lnTo>
                  <a:pt x="81" y="234"/>
                </a:lnTo>
                <a:lnTo>
                  <a:pt x="72" y="220"/>
                </a:lnTo>
                <a:lnTo>
                  <a:pt x="67" y="205"/>
                </a:lnTo>
                <a:lnTo>
                  <a:pt x="62" y="190"/>
                </a:lnTo>
                <a:lnTo>
                  <a:pt x="58" y="174"/>
                </a:lnTo>
                <a:lnTo>
                  <a:pt x="58" y="156"/>
                </a:lnTo>
                <a:close/>
                <a:moveTo>
                  <a:pt x="140" y="255"/>
                </a:moveTo>
                <a:lnTo>
                  <a:pt x="198" y="174"/>
                </a:lnTo>
                <a:lnTo>
                  <a:pt x="204" y="175"/>
                </a:lnTo>
                <a:lnTo>
                  <a:pt x="209" y="175"/>
                </a:lnTo>
                <a:lnTo>
                  <a:pt x="213" y="172"/>
                </a:lnTo>
                <a:lnTo>
                  <a:pt x="217" y="169"/>
                </a:lnTo>
                <a:lnTo>
                  <a:pt x="220" y="166"/>
                </a:lnTo>
                <a:lnTo>
                  <a:pt x="313" y="178"/>
                </a:lnTo>
                <a:lnTo>
                  <a:pt x="309" y="194"/>
                </a:lnTo>
                <a:lnTo>
                  <a:pt x="302" y="209"/>
                </a:lnTo>
                <a:lnTo>
                  <a:pt x="294" y="224"/>
                </a:lnTo>
                <a:lnTo>
                  <a:pt x="282" y="237"/>
                </a:lnTo>
                <a:lnTo>
                  <a:pt x="273" y="245"/>
                </a:lnTo>
                <a:lnTo>
                  <a:pt x="265" y="251"/>
                </a:lnTo>
                <a:lnTo>
                  <a:pt x="255" y="258"/>
                </a:lnTo>
                <a:lnTo>
                  <a:pt x="245" y="262"/>
                </a:lnTo>
                <a:lnTo>
                  <a:pt x="234" y="266"/>
                </a:lnTo>
                <a:lnTo>
                  <a:pt x="224" y="269"/>
                </a:lnTo>
                <a:lnTo>
                  <a:pt x="212" y="271"/>
                </a:lnTo>
                <a:lnTo>
                  <a:pt x="201" y="271"/>
                </a:lnTo>
                <a:lnTo>
                  <a:pt x="201" y="278"/>
                </a:lnTo>
                <a:lnTo>
                  <a:pt x="201" y="271"/>
                </a:lnTo>
                <a:lnTo>
                  <a:pt x="185" y="270"/>
                </a:lnTo>
                <a:lnTo>
                  <a:pt x="170" y="266"/>
                </a:lnTo>
                <a:lnTo>
                  <a:pt x="155" y="261"/>
                </a:lnTo>
                <a:lnTo>
                  <a:pt x="140" y="255"/>
                </a:lnTo>
                <a:close/>
                <a:moveTo>
                  <a:pt x="223" y="152"/>
                </a:moveTo>
                <a:lnTo>
                  <a:pt x="223" y="152"/>
                </a:lnTo>
                <a:lnTo>
                  <a:pt x="220" y="147"/>
                </a:lnTo>
                <a:lnTo>
                  <a:pt x="216" y="141"/>
                </a:lnTo>
                <a:lnTo>
                  <a:pt x="211" y="139"/>
                </a:lnTo>
                <a:lnTo>
                  <a:pt x="204" y="137"/>
                </a:lnTo>
                <a:lnTo>
                  <a:pt x="200" y="138"/>
                </a:lnTo>
                <a:lnTo>
                  <a:pt x="197" y="139"/>
                </a:lnTo>
                <a:lnTo>
                  <a:pt x="193" y="140"/>
                </a:lnTo>
                <a:lnTo>
                  <a:pt x="190" y="143"/>
                </a:lnTo>
                <a:lnTo>
                  <a:pt x="188" y="145"/>
                </a:lnTo>
                <a:lnTo>
                  <a:pt x="187" y="149"/>
                </a:lnTo>
                <a:lnTo>
                  <a:pt x="186" y="152"/>
                </a:lnTo>
                <a:lnTo>
                  <a:pt x="185" y="156"/>
                </a:lnTo>
                <a:lnTo>
                  <a:pt x="186" y="161"/>
                </a:lnTo>
                <a:lnTo>
                  <a:pt x="187" y="164"/>
                </a:lnTo>
                <a:lnTo>
                  <a:pt x="130" y="246"/>
                </a:lnTo>
                <a:lnTo>
                  <a:pt x="120" y="237"/>
                </a:lnTo>
                <a:lnTo>
                  <a:pt x="111" y="229"/>
                </a:lnTo>
                <a:lnTo>
                  <a:pt x="105" y="220"/>
                </a:lnTo>
                <a:lnTo>
                  <a:pt x="99" y="210"/>
                </a:lnTo>
                <a:lnTo>
                  <a:pt x="94" y="201"/>
                </a:lnTo>
                <a:lnTo>
                  <a:pt x="91" y="190"/>
                </a:lnTo>
                <a:lnTo>
                  <a:pt x="88" y="179"/>
                </a:lnTo>
                <a:lnTo>
                  <a:pt x="86" y="167"/>
                </a:lnTo>
                <a:lnTo>
                  <a:pt x="85" y="156"/>
                </a:lnTo>
                <a:lnTo>
                  <a:pt x="86" y="144"/>
                </a:lnTo>
                <a:lnTo>
                  <a:pt x="88" y="134"/>
                </a:lnTo>
                <a:lnTo>
                  <a:pt x="91" y="123"/>
                </a:lnTo>
                <a:lnTo>
                  <a:pt x="94" y="112"/>
                </a:lnTo>
                <a:lnTo>
                  <a:pt x="99" y="102"/>
                </a:lnTo>
                <a:lnTo>
                  <a:pt x="105" y="93"/>
                </a:lnTo>
                <a:lnTo>
                  <a:pt x="111" y="84"/>
                </a:lnTo>
                <a:lnTo>
                  <a:pt x="119" y="75"/>
                </a:lnTo>
                <a:lnTo>
                  <a:pt x="128" y="68"/>
                </a:lnTo>
                <a:lnTo>
                  <a:pt x="137" y="60"/>
                </a:lnTo>
                <a:lnTo>
                  <a:pt x="147" y="55"/>
                </a:lnTo>
                <a:lnTo>
                  <a:pt x="157" y="50"/>
                </a:lnTo>
                <a:lnTo>
                  <a:pt x="167" y="46"/>
                </a:lnTo>
                <a:lnTo>
                  <a:pt x="178" y="44"/>
                </a:lnTo>
                <a:lnTo>
                  <a:pt x="189" y="42"/>
                </a:lnTo>
                <a:lnTo>
                  <a:pt x="201" y="42"/>
                </a:lnTo>
                <a:lnTo>
                  <a:pt x="212" y="42"/>
                </a:lnTo>
                <a:lnTo>
                  <a:pt x="224" y="44"/>
                </a:lnTo>
                <a:lnTo>
                  <a:pt x="234" y="46"/>
                </a:lnTo>
                <a:lnTo>
                  <a:pt x="244" y="50"/>
                </a:lnTo>
                <a:lnTo>
                  <a:pt x="255" y="55"/>
                </a:lnTo>
                <a:lnTo>
                  <a:pt x="265" y="60"/>
                </a:lnTo>
                <a:lnTo>
                  <a:pt x="273" y="68"/>
                </a:lnTo>
                <a:lnTo>
                  <a:pt x="282" y="75"/>
                </a:lnTo>
                <a:lnTo>
                  <a:pt x="290" y="84"/>
                </a:lnTo>
                <a:lnTo>
                  <a:pt x="296" y="93"/>
                </a:lnTo>
                <a:lnTo>
                  <a:pt x="302" y="102"/>
                </a:lnTo>
                <a:lnTo>
                  <a:pt x="307" y="112"/>
                </a:lnTo>
                <a:lnTo>
                  <a:pt x="311" y="123"/>
                </a:lnTo>
                <a:lnTo>
                  <a:pt x="313" y="134"/>
                </a:lnTo>
                <a:lnTo>
                  <a:pt x="315" y="144"/>
                </a:lnTo>
                <a:lnTo>
                  <a:pt x="315" y="156"/>
                </a:lnTo>
                <a:lnTo>
                  <a:pt x="315" y="164"/>
                </a:lnTo>
                <a:lnTo>
                  <a:pt x="223" y="152"/>
                </a:lnTo>
                <a:close/>
                <a:moveTo>
                  <a:pt x="201" y="299"/>
                </a:moveTo>
                <a:lnTo>
                  <a:pt x="201" y="306"/>
                </a:lnTo>
                <a:lnTo>
                  <a:pt x="201" y="299"/>
                </a:lnTo>
                <a:lnTo>
                  <a:pt x="190" y="299"/>
                </a:lnTo>
                <a:lnTo>
                  <a:pt x="180" y="298"/>
                </a:lnTo>
                <a:lnTo>
                  <a:pt x="171" y="296"/>
                </a:lnTo>
                <a:lnTo>
                  <a:pt x="161" y="293"/>
                </a:lnTo>
                <a:lnTo>
                  <a:pt x="151" y="290"/>
                </a:lnTo>
                <a:lnTo>
                  <a:pt x="142" y="286"/>
                </a:lnTo>
                <a:lnTo>
                  <a:pt x="133" y="282"/>
                </a:lnTo>
                <a:lnTo>
                  <a:pt x="125" y="277"/>
                </a:lnTo>
                <a:lnTo>
                  <a:pt x="133" y="265"/>
                </a:lnTo>
                <a:lnTo>
                  <a:pt x="148" y="274"/>
                </a:lnTo>
                <a:lnTo>
                  <a:pt x="165" y="280"/>
                </a:lnTo>
                <a:lnTo>
                  <a:pt x="183" y="284"/>
                </a:lnTo>
                <a:lnTo>
                  <a:pt x="201" y="285"/>
                </a:lnTo>
                <a:lnTo>
                  <a:pt x="214" y="285"/>
                </a:lnTo>
                <a:lnTo>
                  <a:pt x="226" y="283"/>
                </a:lnTo>
                <a:lnTo>
                  <a:pt x="239" y="279"/>
                </a:lnTo>
                <a:lnTo>
                  <a:pt x="251" y="275"/>
                </a:lnTo>
                <a:lnTo>
                  <a:pt x="261" y="270"/>
                </a:lnTo>
                <a:lnTo>
                  <a:pt x="272" y="263"/>
                </a:lnTo>
                <a:lnTo>
                  <a:pt x="283" y="256"/>
                </a:lnTo>
                <a:lnTo>
                  <a:pt x="292" y="247"/>
                </a:lnTo>
                <a:lnTo>
                  <a:pt x="299" y="239"/>
                </a:lnTo>
                <a:lnTo>
                  <a:pt x="305" y="232"/>
                </a:lnTo>
                <a:lnTo>
                  <a:pt x="310" y="224"/>
                </a:lnTo>
                <a:lnTo>
                  <a:pt x="315" y="216"/>
                </a:lnTo>
                <a:lnTo>
                  <a:pt x="320" y="207"/>
                </a:lnTo>
                <a:lnTo>
                  <a:pt x="323" y="198"/>
                </a:lnTo>
                <a:lnTo>
                  <a:pt x="325" y="189"/>
                </a:lnTo>
                <a:lnTo>
                  <a:pt x="327" y="179"/>
                </a:lnTo>
                <a:lnTo>
                  <a:pt x="341" y="181"/>
                </a:lnTo>
                <a:lnTo>
                  <a:pt x="337" y="197"/>
                </a:lnTo>
                <a:lnTo>
                  <a:pt x="332" y="214"/>
                </a:lnTo>
                <a:lnTo>
                  <a:pt x="324" y="229"/>
                </a:lnTo>
                <a:lnTo>
                  <a:pt x="314" y="243"/>
                </a:lnTo>
                <a:lnTo>
                  <a:pt x="314" y="244"/>
                </a:lnTo>
                <a:lnTo>
                  <a:pt x="308" y="250"/>
                </a:lnTo>
                <a:lnTo>
                  <a:pt x="301" y="257"/>
                </a:lnTo>
                <a:lnTo>
                  <a:pt x="295" y="263"/>
                </a:lnTo>
                <a:lnTo>
                  <a:pt x="288" y="269"/>
                </a:lnTo>
                <a:lnTo>
                  <a:pt x="288" y="270"/>
                </a:lnTo>
                <a:lnTo>
                  <a:pt x="279" y="276"/>
                </a:lnTo>
                <a:lnTo>
                  <a:pt x="268" y="282"/>
                </a:lnTo>
                <a:lnTo>
                  <a:pt x="258" y="287"/>
                </a:lnTo>
                <a:lnTo>
                  <a:pt x="247" y="291"/>
                </a:lnTo>
                <a:lnTo>
                  <a:pt x="236" y="295"/>
                </a:lnTo>
                <a:lnTo>
                  <a:pt x="225" y="297"/>
                </a:lnTo>
                <a:lnTo>
                  <a:pt x="213" y="299"/>
                </a:lnTo>
                <a:lnTo>
                  <a:pt x="201" y="299"/>
                </a:lnTo>
                <a:close/>
                <a:moveTo>
                  <a:pt x="302" y="275"/>
                </a:moveTo>
                <a:lnTo>
                  <a:pt x="302" y="275"/>
                </a:lnTo>
                <a:lnTo>
                  <a:pt x="304" y="275"/>
                </a:lnTo>
                <a:lnTo>
                  <a:pt x="307" y="272"/>
                </a:lnTo>
                <a:lnTo>
                  <a:pt x="311" y="268"/>
                </a:lnTo>
                <a:lnTo>
                  <a:pt x="312" y="266"/>
                </a:lnTo>
                <a:lnTo>
                  <a:pt x="320" y="259"/>
                </a:lnTo>
                <a:lnTo>
                  <a:pt x="320" y="258"/>
                </a:lnTo>
                <a:lnTo>
                  <a:pt x="327" y="265"/>
                </a:lnTo>
                <a:lnTo>
                  <a:pt x="310" y="283"/>
                </a:lnTo>
                <a:lnTo>
                  <a:pt x="302" y="275"/>
                </a:lnTo>
                <a:close/>
                <a:moveTo>
                  <a:pt x="450" y="439"/>
                </a:moveTo>
                <a:lnTo>
                  <a:pt x="447" y="436"/>
                </a:lnTo>
                <a:lnTo>
                  <a:pt x="481" y="403"/>
                </a:lnTo>
                <a:lnTo>
                  <a:pt x="484" y="406"/>
                </a:lnTo>
                <a:lnTo>
                  <a:pt x="483" y="412"/>
                </a:lnTo>
                <a:lnTo>
                  <a:pt x="481" y="418"/>
                </a:lnTo>
                <a:lnTo>
                  <a:pt x="477" y="424"/>
                </a:lnTo>
                <a:lnTo>
                  <a:pt x="473" y="428"/>
                </a:lnTo>
                <a:lnTo>
                  <a:pt x="468" y="433"/>
                </a:lnTo>
                <a:lnTo>
                  <a:pt x="462" y="436"/>
                </a:lnTo>
                <a:lnTo>
                  <a:pt x="457" y="438"/>
                </a:lnTo>
                <a:lnTo>
                  <a:pt x="450" y="4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/>
          <p:cNvSpPr/>
          <p:nvPr/>
        </p:nvSpPr>
        <p:spPr>
          <a:xfrm>
            <a:off x="572770" y="2539365"/>
            <a:ext cx="5812155" cy="37211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402080" y="1927225"/>
            <a:ext cx="4079240" cy="1233170"/>
            <a:chOff x="10278" y="2429"/>
            <a:chExt cx="6424" cy="1942"/>
          </a:xfrm>
        </p:grpSpPr>
        <p:sp>
          <p:nvSpPr>
            <p:cNvPr id="10" name="Rectangle 11"/>
            <p:cNvSpPr/>
            <p:nvPr/>
          </p:nvSpPr>
          <p:spPr>
            <a:xfrm>
              <a:off x="10278" y="2429"/>
              <a:ext cx="6425" cy="1942"/>
            </a:xfrm>
            <a:prstGeom prst="rect">
              <a:avLst/>
            </a:prstGeom>
            <a:solidFill>
              <a:srgbClr val="4154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0461" y="3318"/>
              <a:ext cx="5998" cy="164"/>
              <a:chOff x="10461" y="3318"/>
              <a:chExt cx="5998" cy="164"/>
            </a:xfrm>
          </p:grpSpPr>
          <p:sp>
            <p:nvSpPr>
              <p:cNvPr id="14" name="Oval 33"/>
              <p:cNvSpPr/>
              <p:nvPr/>
            </p:nvSpPr>
            <p:spPr>
              <a:xfrm>
                <a:off x="10461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sp>
            <p:nvSpPr>
              <p:cNvPr id="15" name="Oval 34"/>
              <p:cNvSpPr/>
              <p:nvPr/>
            </p:nvSpPr>
            <p:spPr>
              <a:xfrm>
                <a:off x="16295" y="3318"/>
                <a:ext cx="165" cy="16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</p:grpSp>
      </p:grp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906780" y="3239770"/>
            <a:ext cx="5186680" cy="256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None/>
              <a:defRPr lang="en-US" altLang="ko-KR" sz="2000" dirty="0" smtClean="0">
                <a:latin typeface="Microsoft Sans Serif" panose="020B0604020202020204" pitchFamily="34" charset="0"/>
                <a:ea typeface="+mj-ea"/>
                <a:cs typeface="Microsoft Sans Serif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+mn-lt"/>
                <a:ea typeface="+mn-ea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SUNCOR ENERGY（森科能源公司）【 NYSE （股票代码）：SU】加拿大森科能源公司，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创建于1917年，总部位于卡尔加里 (Calgary, Alberta)。 是北美第五大能源公司，也是全球领先的综合性能源企业。</a:t>
            </a:r>
          </a:p>
          <a:p>
            <a:pPr marL="0" indent="2667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主要业务包括：油砂开采、天然气、原油深度提炼、风力发电、生物燃料等能源行业，公司业务遍及全球100多个国家及地区。在福布斯全球2000强位居第254位。</a:t>
            </a:r>
          </a:p>
        </p:txBody>
      </p:sp>
      <p:pic>
        <p:nvPicPr>
          <p:cNvPr id="14343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490" y="1995170"/>
            <a:ext cx="1583055" cy="659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1698625" y="2673350"/>
            <a:ext cx="3524250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SUNCOR ENERGY（森科能源公司）</a:t>
            </a:r>
          </a:p>
        </p:txBody>
      </p:sp>
      <p:sp>
        <p:nvSpPr>
          <p:cNvPr id="18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2.1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总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6823710" y="2336165"/>
            <a:ext cx="4577080" cy="3924300"/>
            <a:chOff x="10746" y="3679"/>
            <a:chExt cx="7208" cy="6180"/>
          </a:xfrm>
        </p:grpSpPr>
        <p:grpSp>
          <p:nvGrpSpPr>
            <p:cNvPr id="18433" name="Group 38"/>
            <p:cNvGrpSpPr/>
            <p:nvPr/>
          </p:nvGrpSpPr>
          <p:grpSpPr bwMode="auto">
            <a:xfrm>
              <a:off x="10746" y="3679"/>
              <a:ext cx="7205" cy="6180"/>
              <a:chOff x="1319660" y="2190750"/>
              <a:chExt cx="4574109" cy="3924300"/>
            </a:xfrm>
          </p:grpSpPr>
          <p:sp>
            <p:nvSpPr>
              <p:cNvPr id="30" name="Rectangle 7"/>
              <p:cNvSpPr/>
              <p:nvPr/>
            </p:nvSpPr>
            <p:spPr>
              <a:xfrm>
                <a:off x="1319660" y="2393950"/>
                <a:ext cx="4574109" cy="3721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18458" name="Group 36"/>
              <p:cNvGrpSpPr/>
              <p:nvPr/>
            </p:nvGrpSpPr>
            <p:grpSpPr bwMode="auto">
              <a:xfrm>
                <a:off x="1567252" y="2190750"/>
                <a:ext cx="4078924" cy="419100"/>
                <a:chOff x="1567252" y="2190750"/>
                <a:chExt cx="4078924" cy="419100"/>
              </a:xfrm>
            </p:grpSpPr>
            <p:sp>
              <p:nvSpPr>
                <p:cNvPr id="31" name="Rectangle 6"/>
                <p:cNvSpPr/>
                <p:nvPr/>
              </p:nvSpPr>
              <p:spPr>
                <a:xfrm>
                  <a:off x="1567252" y="2190750"/>
                  <a:ext cx="4078924" cy="419100"/>
                </a:xfrm>
                <a:prstGeom prst="rect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grpSp>
              <p:nvGrpSpPr>
                <p:cNvPr id="18460" name="Group 31"/>
                <p:cNvGrpSpPr/>
                <p:nvPr/>
              </p:nvGrpSpPr>
              <p:grpSpPr bwMode="auto">
                <a:xfrm>
                  <a:off x="1702158" y="2338388"/>
                  <a:ext cx="3809113" cy="154668"/>
                  <a:chOff x="1705419" y="2338388"/>
                  <a:chExt cx="3809113" cy="154668"/>
                </a:xfrm>
              </p:grpSpPr>
              <p:sp>
                <p:nvSpPr>
                  <p:cNvPr id="32" name="Oval 29"/>
                  <p:cNvSpPr/>
                  <p:nvPr/>
                </p:nvSpPr>
                <p:spPr>
                  <a:xfrm>
                    <a:off x="1705419" y="2338388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  <p:sp>
                <p:nvSpPr>
                  <p:cNvPr id="33" name="Oval 30"/>
                  <p:cNvSpPr/>
                  <p:nvPr/>
                </p:nvSpPr>
                <p:spPr>
                  <a:xfrm>
                    <a:off x="5409781" y="2388281"/>
                    <a:ext cx="104751" cy="10477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ko-KR" altLang="en-US"/>
                  </a:p>
                </p:txBody>
              </p:sp>
            </p:grpSp>
          </p:grpSp>
        </p:grpSp>
        <p:graphicFrame>
          <p:nvGraphicFramePr>
            <p:cNvPr id="2" name="图表 1"/>
            <p:cNvGraphicFramePr/>
            <p:nvPr/>
          </p:nvGraphicFramePr>
          <p:xfrm>
            <a:off x="10948" y="4511"/>
            <a:ext cx="7006" cy="49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6" name="文本框 35"/>
            <p:cNvSpPr txBox="1"/>
            <p:nvPr/>
          </p:nvSpPr>
          <p:spPr>
            <a:xfrm>
              <a:off x="11573" y="3784"/>
              <a:ext cx="5550" cy="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ko-KR" sz="16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Tahoma" panose="020B0604030504040204" pitchFamily="34" charset="0"/>
                  <a:sym typeface="+mn-ea"/>
                </a:rPr>
                <a:t>营收与利润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Tm="4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3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2.2 </a:t>
            </a:r>
            <a:r>
              <a:rPr lang="zh-CN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公司概况</a:t>
            </a:r>
            <a:endParaRPr lang="zh-CN" altLang="en-US" sz="1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pic>
        <p:nvPicPr>
          <p:cNvPr id="23556" name="Picture 6"/>
          <p:cNvPicPr>
            <a:picLocks noChangeAspect="1"/>
          </p:cNvPicPr>
          <p:nvPr/>
        </p:nvPicPr>
        <p:blipFill>
          <a:blip r:embed="rId2"/>
          <a:srcRect r="-2"/>
          <a:stretch>
            <a:fillRect/>
          </a:stretch>
        </p:blipFill>
        <p:spPr bwMode="auto">
          <a:xfrm>
            <a:off x="747727" y="1545428"/>
            <a:ext cx="4221163" cy="419893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427860" y="2062921"/>
            <a:ext cx="5129212" cy="354012"/>
          </a:xfrm>
          <a:prstGeom prst="rect">
            <a:avLst/>
          </a:prstGeom>
          <a:solidFill>
            <a:srgbClr val="41546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558" name="Rectangle 3"/>
          <p:cNvSpPr txBox="1">
            <a:spLocks noChangeArrowheads="1"/>
          </p:cNvSpPr>
          <p:nvPr/>
        </p:nvSpPr>
        <p:spPr bwMode="auto">
          <a:xfrm>
            <a:off x="5428177" y="1528842"/>
            <a:ext cx="5575300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3200" b="1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路石科技（北京）有限公司</a:t>
            </a:r>
          </a:p>
        </p:txBody>
      </p:sp>
      <p:sp>
        <p:nvSpPr>
          <p:cNvPr id="23559" name="Rectangle 3"/>
          <p:cNvSpPr txBox="1">
            <a:spLocks noChangeArrowheads="1"/>
          </p:cNvSpPr>
          <p:nvPr/>
        </p:nvSpPr>
        <p:spPr bwMode="auto">
          <a:xfrm>
            <a:off x="5536762" y="2123240"/>
            <a:ext cx="3573592" cy="2462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森科能源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投资全资子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公司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，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BAT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背景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414056" y="2519168"/>
            <a:ext cx="6291368" cy="28905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石科技（北京）有限公司【 RoadStone (Beijing) Technology Co., Ltd. 】是海峡两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岸第一家森科能源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投资的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全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资子公司，总部设在北京。森科能源投资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18亿美元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在华开展石油开展业务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266700" algn="l" defTabSz="912495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西航石化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XiHang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Petrifaction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系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路石科技全资子公司，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具备成品油经营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等各项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资质，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该公司主要职能为油品贸易、签约管理、发票开具、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资金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出入账。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266700" algn="l" defTabSz="912495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  路石科技主要为客户提供用油管理系统及技术支持，目前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已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与腾讯、支付宝、中国银联、中国外运、千方物流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传化物流、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圆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通物流等多家公司达成战略合作，并在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江苏、浙江、福建、北京、山东、广东、重庆、天津、厦门、四川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等地建立办事处，同时在全国</a:t>
            </a:r>
            <a:r>
              <a:rPr sz="1400" dirty="0">
                <a:solidFill>
                  <a:srgbClr val="FF8A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31个</a:t>
            </a: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城市建立了销售服务</a:t>
            </a:r>
            <a:r>
              <a:rPr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网点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412530" y="5770836"/>
            <a:ext cx="3515995" cy="573405"/>
            <a:chOff x="8086" y="8649"/>
            <a:chExt cx="5537" cy="903"/>
          </a:xfrm>
        </p:grpSpPr>
        <p:pic>
          <p:nvPicPr>
            <p:cNvPr id="7" name="图片 6" descr="C:\Users\DELL\Desktop\数据分析 (1).png数据分析 (1)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9637" y="8732"/>
              <a:ext cx="885" cy="821"/>
            </a:xfrm>
            <a:prstGeom prst="rect">
              <a:avLst/>
            </a:prstGeom>
          </p:spPr>
        </p:pic>
        <p:pic>
          <p:nvPicPr>
            <p:cNvPr id="9" name="图片 8" descr="C:\Users\DELL\Desktop\行业专家.png行业专家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2739" y="8657"/>
              <a:ext cx="885" cy="886"/>
            </a:xfrm>
            <a:prstGeom prst="rect">
              <a:avLst/>
            </a:prstGeom>
          </p:spPr>
        </p:pic>
        <p:pic>
          <p:nvPicPr>
            <p:cNvPr id="10" name="图片 9" descr="C:\Users\DELL\Desktop\钱袋 (1).png钱袋 (1)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1188" y="8649"/>
              <a:ext cx="885" cy="887"/>
            </a:xfrm>
            <a:prstGeom prst="rect">
              <a:avLst/>
            </a:prstGeom>
          </p:spPr>
        </p:pic>
        <p:pic>
          <p:nvPicPr>
            <p:cNvPr id="37" name="图片 36" descr="C:\Users\DELL\Desktop\创新图标.png创新图标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8086" y="8658"/>
              <a:ext cx="885" cy="88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2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555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2.4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商业模式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130800" y="3692208"/>
            <a:ext cx="1459230" cy="1469390"/>
            <a:chOff x="8264" y="6116"/>
            <a:chExt cx="2151" cy="2151"/>
          </a:xfrm>
          <a:solidFill>
            <a:srgbClr val="EA8010"/>
          </a:solidFill>
        </p:grpSpPr>
        <p:sp>
          <p:nvSpPr>
            <p:cNvPr id="76" name="椭圆 75"/>
            <p:cNvSpPr/>
            <p:nvPr/>
          </p:nvSpPr>
          <p:spPr>
            <a:xfrm>
              <a:off x="8264" y="6116"/>
              <a:ext cx="2151" cy="2151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</p:sp>
        <p:sp>
          <p:nvSpPr>
            <p:cNvPr id="7" name="文本框 6"/>
            <p:cNvSpPr txBox="1"/>
            <p:nvPr/>
          </p:nvSpPr>
          <p:spPr>
            <a:xfrm>
              <a:off x="8264" y="6457"/>
              <a:ext cx="2096" cy="1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互联网加油平台</a:t>
              </a: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159375" y="1715770"/>
            <a:ext cx="1398905" cy="628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800" b="1" kern="0" dirty="0" smtClean="0">
                <a:solidFill>
                  <a:prstClr val="white"/>
                </a:solidFill>
                <a:ea typeface="微软雅黑" panose="020B0503020204020204" charset="-122"/>
                <a:sym typeface="+mn-ea"/>
              </a:rPr>
              <a:t>上游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炼厂</a:t>
            </a:r>
            <a:r>
              <a:rPr lang="en-US" altLang="zh-CN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贸易商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711688" y="2480945"/>
            <a:ext cx="2782083" cy="3807460"/>
            <a:chOff x="1121" y="3907"/>
            <a:chExt cx="4381" cy="5996"/>
          </a:xfrm>
        </p:grpSpPr>
        <p:sp>
          <p:nvSpPr>
            <p:cNvPr id="68" name="Rectangle 10"/>
            <p:cNvSpPr>
              <a:spLocks noChangeArrowheads="1"/>
            </p:cNvSpPr>
            <p:nvPr/>
          </p:nvSpPr>
          <p:spPr bwMode="auto">
            <a:xfrm>
              <a:off x="2611" y="3907"/>
              <a:ext cx="1716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充值优惠高粘性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扫码支付更便捷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Rectangle 10"/>
            <p:cNvSpPr>
              <a:spLocks noChangeArrowheads="1"/>
            </p:cNvSpPr>
            <p:nvPr/>
          </p:nvSpPr>
          <p:spPr bwMode="auto">
            <a:xfrm>
              <a:off x="2629" y="9307"/>
              <a:ext cx="2517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账期服务，发票开具</a:t>
              </a:r>
              <a:endParaRPr lang="zh-CN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集采优惠，企业管理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1236" y="7550"/>
              <a:ext cx="2429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车主充值扫码优惠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集采优惠，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资金好管理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514" y="4773"/>
              <a:ext cx="1928" cy="901"/>
              <a:chOff x="5112" y="8909"/>
              <a:chExt cx="1874" cy="1507"/>
            </a:xfrm>
          </p:grpSpPr>
          <p:sp>
            <p:nvSpPr>
              <p:cNvPr id="15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85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文本框 85"/>
              <p:cNvSpPr txBox="1"/>
              <p:nvPr/>
            </p:nvSpPr>
            <p:spPr>
              <a:xfrm>
                <a:off x="5112" y="9080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1121" y="6521"/>
              <a:ext cx="1928" cy="901"/>
              <a:chOff x="5112" y="8909"/>
              <a:chExt cx="1874" cy="1507"/>
            </a:xfrm>
          </p:grpSpPr>
          <p:sp>
            <p:nvSpPr>
              <p:cNvPr id="91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3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企业车队</a:t>
                </a: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2514" y="8266"/>
              <a:ext cx="1928" cy="901"/>
              <a:chOff x="5112" y="8909"/>
              <a:chExt cx="1874" cy="1507"/>
            </a:xfrm>
          </p:grpSpPr>
          <p:sp>
            <p:nvSpPr>
              <p:cNvPr id="96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98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物流公司</a:t>
                </a:r>
              </a:p>
            </p:txBody>
          </p:sp>
        </p:grpSp>
        <p:cxnSp>
          <p:nvCxnSpPr>
            <p:cNvPr id="123" name="直接箭头连接符 122"/>
            <p:cNvCxnSpPr/>
            <p:nvPr/>
          </p:nvCxnSpPr>
          <p:spPr>
            <a:xfrm flipV="1">
              <a:off x="2935" y="6955"/>
              <a:ext cx="1607" cy="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>
            <a:xfrm>
              <a:off x="4411" y="5196"/>
              <a:ext cx="924" cy="106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>
            <a:xfrm flipV="1">
              <a:off x="4411" y="7631"/>
              <a:ext cx="1091" cy="1088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>
            <a:off x="8404225" y="2298065"/>
            <a:ext cx="2903220" cy="3990340"/>
            <a:chOff x="13235" y="3619"/>
            <a:chExt cx="4572" cy="6284"/>
          </a:xfrm>
        </p:grpSpPr>
        <p:cxnSp>
          <p:nvCxnSpPr>
            <p:cNvPr id="64" name="直接箭头连接符 63"/>
            <p:cNvCxnSpPr/>
            <p:nvPr/>
          </p:nvCxnSpPr>
          <p:spPr>
            <a:xfrm flipH="1">
              <a:off x="13269" y="5095"/>
              <a:ext cx="1174" cy="123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13235" y="7666"/>
              <a:ext cx="1208" cy="83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14510" y="3619"/>
              <a:ext cx="2912" cy="8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集中供油统一供销产业链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扫码支付，高效便捷</a:t>
              </a: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SAAS</a:t>
              </a: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Rectangle 10"/>
            <p:cNvSpPr>
              <a:spLocks noChangeArrowheads="1"/>
            </p:cNvSpPr>
            <p:nvPr/>
          </p:nvSpPr>
          <p:spPr bwMode="auto">
            <a:xfrm>
              <a:off x="14527" y="9307"/>
              <a:ext cx="3281" cy="5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综合合作，集中采购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 eaLnBrk="1" latinLnBrk="0" hangingPunct="1">
                <a:lnSpc>
                  <a:spcPct val="100000"/>
                </a:lnSpc>
                <a:defRPr/>
              </a:pPr>
              <a:r>
                <a:rPr lang="zh-CN" altLang="en-US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rPr>
                <a:t>系统对接，大数据分享管理</a:t>
              </a:r>
              <a:endParaRPr lang="en-US" altLang="zh-CN" sz="12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6" name="组合 125"/>
            <p:cNvGrpSpPr/>
            <p:nvPr/>
          </p:nvGrpSpPr>
          <p:grpSpPr>
            <a:xfrm>
              <a:off x="14412" y="4773"/>
              <a:ext cx="1928" cy="901"/>
              <a:chOff x="5112" y="8909"/>
              <a:chExt cx="1874" cy="1507"/>
            </a:xfrm>
          </p:grpSpPr>
          <p:sp>
            <p:nvSpPr>
              <p:cNvPr id="127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29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民营</a:t>
                </a: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14412" y="8266"/>
              <a:ext cx="1928" cy="901"/>
              <a:chOff x="5112" y="8909"/>
              <a:chExt cx="1874" cy="1507"/>
            </a:xfrm>
          </p:grpSpPr>
          <p:sp>
            <p:nvSpPr>
              <p:cNvPr id="132" name="Oval 42"/>
              <p:cNvSpPr/>
              <p:nvPr/>
            </p:nvSpPr>
            <p:spPr>
              <a:xfrm>
                <a:off x="5224" y="8955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文本框 132"/>
              <p:cNvSpPr txBox="1"/>
              <p:nvPr/>
            </p:nvSpPr>
            <p:spPr>
              <a:xfrm>
                <a:off x="5128" y="9095"/>
                <a:ext cx="1858" cy="1119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私家车主</a:t>
                </a:r>
              </a:p>
            </p:txBody>
          </p:sp>
          <p:sp>
            <p:nvSpPr>
              <p:cNvPr id="134" name="Oval 42"/>
              <p:cNvSpPr/>
              <p:nvPr/>
            </p:nvSpPr>
            <p:spPr>
              <a:xfrm>
                <a:off x="5208" y="8909"/>
                <a:ext cx="1667" cy="1461"/>
              </a:xfrm>
              <a:prstGeom prst="flowChartAlternateProcess">
                <a:avLst/>
              </a:prstGeom>
              <a:solidFill>
                <a:srgbClr val="91BA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5112" y="9080"/>
                <a:ext cx="1858" cy="1123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三桶油</a:t>
                </a:r>
              </a:p>
            </p:txBody>
          </p:sp>
        </p:grpSp>
      </p:grpSp>
      <p:grpSp>
        <p:nvGrpSpPr>
          <p:cNvPr id="185" name="组合 184"/>
          <p:cNvGrpSpPr/>
          <p:nvPr/>
        </p:nvGrpSpPr>
        <p:grpSpPr>
          <a:xfrm>
            <a:off x="2908300" y="1854200"/>
            <a:ext cx="6060440" cy="4415155"/>
            <a:chOff x="4580" y="2920"/>
            <a:chExt cx="9544" cy="6953"/>
          </a:xfrm>
        </p:grpSpPr>
        <p:grpSp>
          <p:nvGrpSpPr>
            <p:cNvPr id="183" name="组合 182"/>
            <p:cNvGrpSpPr/>
            <p:nvPr/>
          </p:nvGrpSpPr>
          <p:grpSpPr>
            <a:xfrm>
              <a:off x="5398" y="3601"/>
              <a:ext cx="7836" cy="6272"/>
              <a:chOff x="5398" y="3601"/>
              <a:chExt cx="7836" cy="6272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5398" y="3601"/>
                <a:ext cx="7837" cy="6272"/>
              </a:xfrm>
              <a:prstGeom prst="ellipse">
                <a:avLst/>
              </a:prstGeom>
              <a:noFill/>
              <a:ln w="28575">
                <a:solidFill>
                  <a:srgbClr val="EA801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0" name="直接箭头连接符 179"/>
              <p:cNvCxnSpPr/>
              <p:nvPr/>
            </p:nvCxnSpPr>
            <p:spPr>
              <a:xfrm flipH="1">
                <a:off x="5412" y="6090"/>
                <a:ext cx="63" cy="240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1" name="直接箭头连接符 180"/>
              <p:cNvCxnSpPr/>
              <p:nvPr/>
            </p:nvCxnSpPr>
            <p:spPr>
              <a:xfrm flipV="1">
                <a:off x="12994" y="7615"/>
                <a:ext cx="93" cy="183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直接箭头连接符 181"/>
              <p:cNvCxnSpPr/>
              <p:nvPr/>
            </p:nvCxnSpPr>
            <p:spPr>
              <a:xfrm flipH="1" flipV="1">
                <a:off x="10476" y="3726"/>
                <a:ext cx="239" cy="86"/>
              </a:xfrm>
              <a:prstGeom prst="straightConnector1">
                <a:avLst/>
              </a:prstGeom>
              <a:noFill/>
              <a:ln w="57150" cap="flat" cmpd="sng" algn="ctr">
                <a:solidFill>
                  <a:srgbClr val="EA8010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70" name="组合 169"/>
            <p:cNvGrpSpPr/>
            <p:nvPr/>
          </p:nvGrpSpPr>
          <p:grpSpPr>
            <a:xfrm>
              <a:off x="4580" y="2920"/>
              <a:ext cx="9544" cy="4906"/>
              <a:chOff x="4580" y="2920"/>
              <a:chExt cx="9544" cy="4906"/>
            </a:xfrm>
          </p:grpSpPr>
          <p:cxnSp>
            <p:nvCxnSpPr>
              <p:cNvPr id="51" name="直接箭头连接符 50"/>
              <p:cNvCxnSpPr/>
              <p:nvPr/>
            </p:nvCxnSpPr>
            <p:spPr>
              <a:xfrm>
                <a:off x="9229" y="4253"/>
                <a:ext cx="0" cy="156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52" name="Rectangle 10"/>
              <p:cNvSpPr>
                <a:spLocks noChangeArrowheads="1"/>
              </p:cNvSpPr>
              <p:nvPr/>
            </p:nvSpPr>
            <p:spPr bwMode="auto">
              <a:xfrm>
                <a:off x="8477" y="4319"/>
                <a:ext cx="633" cy="163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集中采购优势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3" name="Rectangle 10"/>
              <p:cNvSpPr>
                <a:spLocks noChangeArrowheads="1"/>
              </p:cNvSpPr>
              <p:nvPr/>
            </p:nvSpPr>
            <p:spPr bwMode="auto">
              <a:xfrm>
                <a:off x="9528" y="4319"/>
                <a:ext cx="884" cy="160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 anchor="b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交易数据整合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资金结算管理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cxnSp>
            <p:nvCxnSpPr>
              <p:cNvPr id="56" name="直接箭头连接符 55"/>
              <p:cNvCxnSpPr/>
              <p:nvPr/>
            </p:nvCxnSpPr>
            <p:spPr>
              <a:xfrm flipV="1">
                <a:off x="6453" y="6955"/>
                <a:ext cx="1607" cy="4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  <p:sp>
            <p:nvSpPr>
              <p:cNvPr id="66" name="Rectangle 10"/>
              <p:cNvSpPr>
                <a:spLocks noChangeArrowheads="1"/>
              </p:cNvSpPr>
              <p:nvPr/>
            </p:nvSpPr>
            <p:spPr bwMode="auto">
              <a:xfrm>
                <a:off x="6552" y="5867"/>
                <a:ext cx="14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整合终端消费资源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Rectangle 10"/>
              <p:cNvSpPr>
                <a:spLocks noChangeArrowheads="1"/>
              </p:cNvSpPr>
              <p:nvPr/>
            </p:nvSpPr>
            <p:spPr bwMode="auto">
              <a:xfrm>
                <a:off x="6452" y="7046"/>
                <a:ext cx="1653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互联网思维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大数据管理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0556" y="5923"/>
                <a:ext cx="1334" cy="7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整合供销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综合管理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10572" y="7100"/>
                <a:ext cx="1334" cy="72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anchor="t" anchorCtr="0">
                <a:spAutoFit/>
              </a:bodyPr>
              <a:lstStyle/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金融服务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eaLnBrk="1" latinLnBrk="0" hangingPunct="1">
                  <a:lnSpc>
                    <a:spcPct val="100000"/>
                  </a:lnSpc>
                  <a:defRPr/>
                </a:pPr>
                <a:r>
                  <a:rPr lang="zh-CN" altLang="en-US" sz="12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系统管控</a:t>
                </a:r>
                <a:endParaRPr lang="en-US" altLang="zh-CN" sz="1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pSp>
            <p:nvGrpSpPr>
              <p:cNvPr id="104" name="组合 103"/>
              <p:cNvGrpSpPr/>
              <p:nvPr/>
            </p:nvGrpSpPr>
            <p:grpSpPr>
              <a:xfrm>
                <a:off x="4580" y="6329"/>
                <a:ext cx="1872" cy="1286"/>
                <a:chOff x="4340" y="6660"/>
                <a:chExt cx="1872" cy="1286"/>
              </a:xfrm>
            </p:grpSpPr>
            <p:sp>
              <p:nvSpPr>
                <p:cNvPr id="8" name="Oval 42"/>
                <p:cNvSpPr/>
                <p:nvPr/>
              </p:nvSpPr>
              <p:spPr>
                <a:xfrm>
                  <a:off x="4340" y="6660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67" y="6933"/>
                  <a:ext cx="1820" cy="679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1800" b="1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消费者</a:t>
                  </a:r>
                </a:p>
              </p:txBody>
            </p:sp>
          </p:grpSp>
          <p:sp>
            <p:nvSpPr>
              <p:cNvPr id="101" name="Oval 42"/>
              <p:cNvSpPr/>
              <p:nvPr/>
            </p:nvSpPr>
            <p:spPr>
              <a:xfrm>
                <a:off x="12251" y="6328"/>
                <a:ext cx="1873" cy="1287"/>
              </a:xfrm>
              <a:prstGeom prst="flowChartAlternateProcess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2278" y="6636"/>
                <a:ext cx="1820" cy="672"/>
              </a:xfrm>
              <a:prstGeom prst="flowChartAlternateProcess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加油站</a:t>
                </a: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7862" y="2920"/>
                <a:ext cx="2734" cy="1287"/>
                <a:chOff x="4160" y="6911"/>
                <a:chExt cx="2053" cy="1287"/>
              </a:xfrm>
            </p:grpSpPr>
            <p:sp>
              <p:nvSpPr>
                <p:cNvPr id="106" name="Oval 42"/>
                <p:cNvSpPr/>
                <p:nvPr/>
              </p:nvSpPr>
              <p:spPr>
                <a:xfrm>
                  <a:off x="4250" y="6911"/>
                  <a:ext cx="1873" cy="1287"/>
                </a:xfrm>
                <a:prstGeom prst="flowChartAlternateProcess">
                  <a:avLst/>
                </a:prstGeom>
                <a:solidFill>
                  <a:srgbClr val="4154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4160" y="6956"/>
                  <a:ext cx="2053" cy="1197"/>
                </a:xfrm>
                <a:prstGeom prst="flowChartAlternateProcess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1800" b="1" kern="0" dirty="0" smtClean="0">
                      <a:solidFill>
                        <a:prstClr val="white"/>
                      </a:solidFill>
                      <a:ea typeface="微软雅黑" panose="020B0503020204020204" charset="-122"/>
                      <a:sym typeface="+mn-ea"/>
                    </a:rPr>
                    <a:t>上游</a:t>
                  </a:r>
                  <a:endParaRPr lang="en-US" altLang="zh-CN" sz="1800" b="1" kern="0" dirty="0" smtClean="0">
                    <a:solidFill>
                      <a:prstClr val="white"/>
                    </a:solidFill>
                    <a:ea typeface="微软雅黑" panose="020B0503020204020204" charset="-122"/>
                  </a:endParaRPr>
                </a:p>
                <a:p>
                  <a:pPr algn="ctr">
                    <a:defRPr/>
                  </a:pP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炼厂</a:t>
                  </a:r>
                  <a:r>
                    <a:rPr lang="en-US" altLang="zh-CN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/</a:t>
                  </a:r>
                  <a:r>
                    <a:rPr lang="zh-CN" altLang="en-US" sz="1800" b="1" kern="0" dirty="0">
                      <a:solidFill>
                        <a:prstClr val="white"/>
                      </a:solidFill>
                      <a:latin typeface="微软雅黑" panose="020B0503020204020204" charset="-122"/>
                      <a:ea typeface="微软雅黑" panose="020B0503020204020204" charset="-122"/>
                      <a:sym typeface="+mn-ea"/>
                    </a:rPr>
                    <a:t>贸易商</a:t>
                  </a:r>
                  <a:endParaRPr lang="zh-CN" altLang="en-US" sz="18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endCxn id="102" idx="1"/>
              </p:cNvCxnSpPr>
              <p:nvPr/>
            </p:nvCxnSpPr>
            <p:spPr>
              <a:xfrm>
                <a:off x="10378" y="6974"/>
                <a:ext cx="1900" cy="1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headEnd type="arrow" w="med" len="med"/>
                <a:tailEnd type="arrow" w="med" len="med"/>
              </a:ln>
              <a:effectLst/>
            </p:spPr>
          </p:cxn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933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2.5 </a:t>
            </a:r>
            <a:r>
              <a:rPr lang="zh-CN" altLang="en-US" sz="1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产品形态及当前成果</a:t>
            </a:r>
          </a:p>
        </p:txBody>
      </p:sp>
      <p:grpSp>
        <p:nvGrpSpPr>
          <p:cNvPr id="14341" name="Group 33"/>
          <p:cNvGrpSpPr/>
          <p:nvPr/>
        </p:nvGrpSpPr>
        <p:grpSpPr bwMode="auto">
          <a:xfrm>
            <a:off x="4384675" y="2435225"/>
            <a:ext cx="3422650" cy="3260725"/>
            <a:chOff x="4633592" y="2555107"/>
            <a:chExt cx="2924816" cy="2785540"/>
          </a:xfrm>
        </p:grpSpPr>
        <p:sp>
          <p:nvSpPr>
            <p:cNvPr id="7" name="정오각형 1"/>
            <p:cNvSpPr/>
            <p:nvPr/>
          </p:nvSpPr>
          <p:spPr>
            <a:xfrm>
              <a:off x="4633592" y="2555107"/>
              <a:ext cx="2924816" cy="2785540"/>
            </a:xfrm>
            <a:prstGeom prst="pentagon">
              <a:avLst/>
            </a:prstGeom>
            <a:noFill/>
            <a:ln w="28575">
              <a:solidFill>
                <a:srgbClr val="4154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73" name="Group 32"/>
            <p:cNvGrpSpPr/>
            <p:nvPr/>
          </p:nvGrpSpPr>
          <p:grpSpPr bwMode="auto">
            <a:xfrm>
              <a:off x="4633595" y="2555107"/>
              <a:ext cx="2924810" cy="2785533"/>
              <a:chOff x="4633595" y="2555107"/>
              <a:chExt cx="2924810" cy="2785533"/>
            </a:xfrm>
          </p:grpSpPr>
          <p:cxnSp>
            <p:nvCxnSpPr>
              <p:cNvPr id="8" name="직선 연결선 3"/>
              <p:cNvCxnSpPr>
                <a:stCxn id="7" idx="1"/>
                <a:endCxn id="7" idx="5"/>
              </p:cNvCxnSpPr>
              <p:nvPr/>
            </p:nvCxnSpPr>
            <p:spPr>
              <a:xfrm>
                <a:off x="4633592" y="3619688"/>
                <a:ext cx="2924816" cy="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6"/>
              <p:cNvCxnSpPr>
                <a:stCxn id="7" idx="0"/>
                <a:endCxn id="7" idx="2"/>
              </p:cNvCxnSpPr>
              <p:nvPr/>
            </p:nvCxnSpPr>
            <p:spPr>
              <a:xfrm flipH="1">
                <a:off x="5192508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11"/>
              <p:cNvCxnSpPr>
                <a:stCxn id="7" idx="0"/>
                <a:endCxn id="7" idx="4"/>
              </p:cNvCxnSpPr>
              <p:nvPr/>
            </p:nvCxnSpPr>
            <p:spPr>
              <a:xfrm>
                <a:off x="6096000" y="2555107"/>
                <a:ext cx="903491" cy="2785540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3"/>
              <p:cNvCxnSpPr>
                <a:stCxn id="7" idx="1"/>
                <a:endCxn id="7" idx="4"/>
              </p:cNvCxnSpPr>
              <p:nvPr/>
            </p:nvCxnSpPr>
            <p:spPr>
              <a:xfrm>
                <a:off x="4633592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5"/>
              <p:cNvCxnSpPr>
                <a:stCxn id="7" idx="5"/>
                <a:endCxn id="7" idx="2"/>
              </p:cNvCxnSpPr>
              <p:nvPr/>
            </p:nvCxnSpPr>
            <p:spPr>
              <a:xfrm flipH="1">
                <a:off x="5192508" y="3619688"/>
                <a:ext cx="2365899" cy="172095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2" name="Group 29"/>
          <p:cNvGrpSpPr/>
          <p:nvPr/>
        </p:nvGrpSpPr>
        <p:grpSpPr bwMode="auto">
          <a:xfrm>
            <a:off x="322580" y="3319779"/>
            <a:ext cx="3370580" cy="756850"/>
            <a:chOff x="423265" y="3426815"/>
            <a:chExt cx="3369904" cy="756741"/>
          </a:xfrm>
        </p:grpSpPr>
        <p:sp>
          <p:nvSpPr>
            <p:cNvPr id="13" name="speed"/>
            <p:cNvSpPr txBox="1">
              <a:spLocks noChangeArrowheads="1"/>
            </p:cNvSpPr>
            <p:nvPr/>
          </p:nvSpPr>
          <p:spPr bwMode="auto">
            <a:xfrm>
              <a:off x="1521595" y="3742295"/>
              <a:ext cx="2271257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合作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数十家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大型物流企业</a:t>
              </a:r>
            </a:p>
            <a:p>
              <a:pPr algn="r" eaLnBrk="1" latinLnBrk="1" hangingPunct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管理企业车辆上万辆</a:t>
              </a:r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" name="speed"/>
            <p:cNvSpPr txBox="1">
              <a:spLocks noChangeArrowheads="1"/>
            </p:cNvSpPr>
            <p:nvPr/>
          </p:nvSpPr>
          <p:spPr bwMode="auto">
            <a:xfrm>
              <a:off x="423265" y="3426815"/>
              <a:ext cx="3369904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端：企业用油管理系统</a:t>
              </a:r>
              <a:endParaRPr lang="en-US" altLang="ko-KR" sz="1800" dirty="0">
                <a:solidFill>
                  <a:srgbClr val="EA801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3" name="Group 30"/>
          <p:cNvGrpSpPr/>
          <p:nvPr/>
        </p:nvGrpSpPr>
        <p:grpSpPr bwMode="auto">
          <a:xfrm>
            <a:off x="1348740" y="5203507"/>
            <a:ext cx="2889250" cy="747396"/>
            <a:chOff x="1438275" y="5315696"/>
            <a:chExt cx="2889837" cy="747288"/>
          </a:xfrm>
        </p:grpSpPr>
        <p:sp>
          <p:nvSpPr>
            <p:cNvPr id="20" name="speed"/>
            <p:cNvSpPr txBox="1">
              <a:spLocks noChangeArrowheads="1"/>
            </p:cNvSpPr>
            <p:nvPr/>
          </p:nvSpPr>
          <p:spPr bwMode="auto">
            <a:xfrm>
              <a:off x="1966067" y="5621723"/>
              <a:ext cx="2362045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打通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350+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油站线上支付</a:t>
              </a:r>
            </a:p>
            <a:p>
              <a:pPr algn="r"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签约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700+</a:t>
              </a:r>
            </a:p>
          </p:txBody>
        </p:sp>
        <p:sp>
          <p:nvSpPr>
            <p:cNvPr id="21" name="speed"/>
            <p:cNvSpPr txBox="1">
              <a:spLocks noChangeArrowheads="1"/>
            </p:cNvSpPr>
            <p:nvPr/>
          </p:nvSpPr>
          <p:spPr bwMode="auto">
            <a:xfrm>
              <a:off x="1438275" y="5315696"/>
              <a:ext cx="2889837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pc端：</a:t>
              </a:r>
              <a:r>
                <a:rPr lang="zh-CN" altLang="en-US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油站交易</a:t>
              </a:r>
              <a:r>
                <a:rPr lang="en-US" altLang="ko-KR" sz="180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管理系统</a:t>
              </a:r>
            </a:p>
          </p:txBody>
        </p:sp>
      </p:grpSp>
      <p:grpSp>
        <p:nvGrpSpPr>
          <p:cNvPr id="14344" name="Group 28"/>
          <p:cNvGrpSpPr/>
          <p:nvPr/>
        </p:nvGrpSpPr>
        <p:grpSpPr bwMode="auto">
          <a:xfrm>
            <a:off x="2412683" y="2037711"/>
            <a:ext cx="2965450" cy="547552"/>
            <a:chOff x="2492932" y="2101893"/>
            <a:chExt cx="2964856" cy="547473"/>
          </a:xfrm>
        </p:grpSpPr>
        <p:sp>
          <p:nvSpPr>
            <p:cNvPr id="22" name="speed"/>
            <p:cNvSpPr txBox="1">
              <a:spLocks noChangeArrowheads="1"/>
            </p:cNvSpPr>
            <p:nvPr/>
          </p:nvSpPr>
          <p:spPr bwMode="auto">
            <a:xfrm>
              <a:off x="2492932" y="2433953"/>
              <a:ext cx="2964856" cy="215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 eaLnBrk="1" latinLnBrk="1" hangingPunct="1">
                <a:defRPr/>
              </a:pPr>
              <a:r>
                <a:rPr lang="en-US" altLang="zh-CN" sz="1400" b="1" dirty="0" smtClean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r>
                <a:rPr lang="zh-CN" altLang="en-US" sz="1400" b="1" dirty="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星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好评软件</a:t>
              </a:r>
            </a:p>
          </p:txBody>
        </p:sp>
        <p:sp>
          <p:nvSpPr>
            <p:cNvPr id="23" name="speed"/>
            <p:cNvSpPr txBox="1">
              <a:spLocks noChangeArrowheads="1"/>
            </p:cNvSpPr>
            <p:nvPr/>
          </p:nvSpPr>
          <p:spPr bwMode="auto">
            <a:xfrm>
              <a:off x="2937978" y="2101893"/>
              <a:ext cx="2519810" cy="25387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algn="r" latinLnBrk="1">
                <a:defRPr/>
              </a:pPr>
              <a:r>
                <a:rPr lang="zh-CN" altLang="en-US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移动端</a:t>
              </a:r>
              <a:r>
                <a:rPr lang="en-US" altLang="zh-CN" sz="1800" dirty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app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：</a:t>
              </a:r>
              <a:r>
                <a:rPr lang="zh-CN" altLang="en-US" sz="1800" dirty="0" smtClean="0">
                  <a:solidFill>
                    <a:srgbClr val="91BA5B"/>
                  </a:solidFill>
                  <a:latin typeface="微软雅黑" panose="020B0503020204020204" charset="-122"/>
                  <a:ea typeface="微软雅黑" panose="020B0503020204020204" charset="-122"/>
                </a:rPr>
                <a:t>西航石化</a:t>
              </a:r>
              <a:endParaRPr lang="en-US" altLang="zh-CN" sz="1800" dirty="0">
                <a:solidFill>
                  <a:srgbClr val="91BA5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45" name="Group 27"/>
          <p:cNvGrpSpPr/>
          <p:nvPr/>
        </p:nvGrpSpPr>
        <p:grpSpPr bwMode="auto">
          <a:xfrm>
            <a:off x="8496300" y="3327399"/>
            <a:ext cx="3136900" cy="962662"/>
            <a:chOff x="8396712" y="3445855"/>
            <a:chExt cx="3136454" cy="962917"/>
          </a:xfrm>
        </p:grpSpPr>
        <p:sp>
          <p:nvSpPr>
            <p:cNvPr id="24" name="speed"/>
            <p:cNvSpPr txBox="1">
              <a:spLocks noChangeArrowheads="1"/>
            </p:cNvSpPr>
            <p:nvPr/>
          </p:nvSpPr>
          <p:spPr bwMode="auto">
            <a:xfrm>
              <a:off x="8396712" y="3753913"/>
              <a:ext cx="2501544" cy="65485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1">
                <a:defRPr/>
              </a:pPr>
              <a:r>
                <a:rPr lang="en-US" altLang="zh-CN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100+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车队结成战略合作伙伴</a:t>
              </a:r>
            </a:p>
            <a:p>
              <a:pPr latinLnBrk="1"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用油预算，司机管理方便高效</a:t>
              </a:r>
            </a:p>
            <a:p>
              <a:pPr latinLnBrk="1">
                <a:defRPr/>
              </a:pP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speed"/>
            <p:cNvSpPr txBox="1">
              <a:spLocks noChangeArrowheads="1"/>
            </p:cNvSpPr>
            <p:nvPr/>
          </p:nvSpPr>
          <p:spPr bwMode="auto">
            <a:xfrm>
              <a:off x="8396712" y="3445855"/>
              <a:ext cx="3136454" cy="28836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pc/</a:t>
              </a:r>
              <a:r>
                <a:rPr lang="zh-CN" altLang="en-US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移动</a:t>
              </a:r>
              <a:r>
                <a:rPr lang="en-US" altLang="ko-KR" sz="1800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端：</a:t>
              </a:r>
              <a:r>
                <a:rPr lang="zh-CN" altLang="en-US" sz="1800">
                  <a:solidFill>
                    <a:srgbClr val="FF8A00"/>
                  </a:solidFill>
                  <a:latin typeface="微软雅黑" panose="020B0503020204020204" charset="-122"/>
                  <a:ea typeface="微软雅黑" panose="020B0503020204020204" charset="-122"/>
                </a:rPr>
                <a:t>企业用油管理系统</a:t>
              </a:r>
            </a:p>
          </p:txBody>
        </p:sp>
      </p:grpSp>
      <p:grpSp>
        <p:nvGrpSpPr>
          <p:cNvPr id="14346" name="Group 2"/>
          <p:cNvGrpSpPr/>
          <p:nvPr/>
        </p:nvGrpSpPr>
        <p:grpSpPr bwMode="auto">
          <a:xfrm>
            <a:off x="7948613" y="5202237"/>
            <a:ext cx="2724150" cy="747396"/>
            <a:chOff x="7849557" y="5315696"/>
            <a:chExt cx="2723604" cy="747288"/>
          </a:xfrm>
        </p:grpSpPr>
        <p:sp>
          <p:nvSpPr>
            <p:cNvPr id="26" name="speed"/>
            <p:cNvSpPr txBox="1">
              <a:spLocks noChangeArrowheads="1"/>
            </p:cNvSpPr>
            <p:nvPr/>
          </p:nvSpPr>
          <p:spPr bwMode="auto">
            <a:xfrm>
              <a:off x="7849557" y="5621723"/>
              <a:ext cx="2723604" cy="4412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zh-CN" altLang="en-US" sz="1400" b="1">
                  <a:solidFill>
                    <a:srgbClr val="EA8010"/>
                  </a:solidFill>
                  <a:latin typeface="微软雅黑" panose="020B0503020204020204" charset="-122"/>
                  <a:ea typeface="微软雅黑" panose="020B0503020204020204" charset="-122"/>
                </a:rPr>
                <a:t>200+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汽车4S店合作</a:t>
              </a:r>
            </a:p>
            <a:p>
              <a:pPr algn="l" latinLnBrk="1">
                <a:buNone/>
                <a:defRPr/>
              </a:pP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小面积炼厂合作进行集采供油</a:t>
              </a:r>
            </a:p>
          </p:txBody>
        </p:sp>
        <p:sp>
          <p:nvSpPr>
            <p:cNvPr id="27" name="speed"/>
            <p:cNvSpPr txBox="1">
              <a:spLocks noChangeArrowheads="1"/>
            </p:cNvSpPr>
            <p:nvPr/>
          </p:nvSpPr>
          <p:spPr bwMode="auto">
            <a:xfrm>
              <a:off x="7849557" y="5315696"/>
              <a:ext cx="2217451" cy="28824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200" b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5pPr>
              <a:lvl6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6pPr>
              <a:lvl7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7pPr>
              <a:lvl8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8pPr>
              <a:lvl9pPr>
                <a:defRPr kumimoji="1">
                  <a:latin typeface="Gulim" panose="020B0600000101010101" pitchFamily="50" charset="-127"/>
                  <a:ea typeface="Gulim" panose="020B0600000101010101" pitchFamily="50" charset="-127"/>
                </a:defRPr>
              </a:lvl9pPr>
            </a:lstStyle>
            <a:p>
              <a:pPr latinLnBrk="1">
                <a:defRPr/>
              </a:pPr>
              <a:r>
                <a:rPr lang="zh-CN" altLang="en-US" sz="1800">
                  <a:solidFill>
                    <a:srgbClr val="415463"/>
                  </a:solidFill>
                  <a:latin typeface="微软雅黑" panose="020B0503020204020204" charset="-122"/>
                  <a:ea typeface="微软雅黑" panose="020B0503020204020204" charset="-122"/>
                </a:rPr>
                <a:t>线下：关系链合作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483225" y="1863725"/>
            <a:ext cx="1225550" cy="1226820"/>
            <a:chOff x="8635" y="3040"/>
            <a:chExt cx="1930" cy="1932"/>
          </a:xfrm>
        </p:grpSpPr>
        <p:sp>
          <p:nvSpPr>
            <p:cNvPr id="19" name="타원 84"/>
            <p:cNvSpPr/>
            <p:nvPr/>
          </p:nvSpPr>
          <p:spPr>
            <a:xfrm>
              <a:off x="8635" y="3040"/>
              <a:ext cx="1930" cy="1933"/>
            </a:xfrm>
            <a:prstGeom prst="ellipse">
              <a:avLst/>
            </a:prstGeom>
            <a:solidFill>
              <a:srgbClr val="91BA5B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8704" y="3702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私家车主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09366" y="3124201"/>
            <a:ext cx="1226820" cy="1227455"/>
            <a:chOff x="5999" y="4936"/>
            <a:chExt cx="1932" cy="1933"/>
          </a:xfrm>
        </p:grpSpPr>
        <p:sp>
          <p:nvSpPr>
            <p:cNvPr id="17" name="타원 69"/>
            <p:cNvSpPr/>
            <p:nvPr/>
          </p:nvSpPr>
          <p:spPr>
            <a:xfrm>
              <a:off x="5999" y="4936"/>
              <a:ext cx="1932" cy="1933"/>
            </a:xfrm>
            <a:prstGeom prst="ellipse">
              <a:avLst/>
            </a:prstGeom>
            <a:solidFill>
              <a:srgbClr val="EA801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069" y="559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物流公司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158355" y="3124200"/>
            <a:ext cx="1225550" cy="1227455"/>
            <a:chOff x="11273" y="5025"/>
            <a:chExt cx="1930" cy="1933"/>
          </a:xfrm>
        </p:grpSpPr>
        <p:sp>
          <p:nvSpPr>
            <p:cNvPr id="18" name="타원 81"/>
            <p:cNvSpPr/>
            <p:nvPr/>
          </p:nvSpPr>
          <p:spPr>
            <a:xfrm>
              <a:off x="11273" y="5025"/>
              <a:ext cx="1930" cy="1933"/>
            </a:xfrm>
            <a:prstGeom prst="ellipse">
              <a:avLst/>
            </a:prstGeom>
            <a:solidFill>
              <a:srgbClr val="FF8A0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1342" y="5687"/>
              <a:ext cx="1793" cy="610"/>
            </a:xfrm>
            <a:prstGeom prst="rect">
              <a:avLst/>
            </a:prstGeom>
            <a:no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企业车队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26890" y="5002530"/>
            <a:ext cx="1227455" cy="1226820"/>
            <a:chOff x="6814" y="8047"/>
            <a:chExt cx="1933" cy="1932"/>
          </a:xfrm>
          <a:solidFill>
            <a:srgbClr val="415463"/>
          </a:solidFill>
        </p:grpSpPr>
        <p:sp>
          <p:nvSpPr>
            <p:cNvPr id="15" name="타원 72"/>
            <p:cNvSpPr/>
            <p:nvPr/>
          </p:nvSpPr>
          <p:spPr>
            <a:xfrm>
              <a:off x="6814" y="8047"/>
              <a:ext cx="1933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84" y="8708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合作油站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21780" y="5002530"/>
            <a:ext cx="1226820" cy="1226820"/>
            <a:chOff x="10428" y="7983"/>
            <a:chExt cx="1932" cy="1932"/>
          </a:xfrm>
          <a:solidFill>
            <a:srgbClr val="415463"/>
          </a:solidFill>
        </p:grpSpPr>
        <p:sp>
          <p:nvSpPr>
            <p:cNvPr id="16" name="타원 75"/>
            <p:cNvSpPr/>
            <p:nvPr/>
          </p:nvSpPr>
          <p:spPr>
            <a:xfrm>
              <a:off x="10428" y="7983"/>
              <a:ext cx="1932" cy="1932"/>
            </a:xfrm>
            <a:prstGeom prst="ellipse">
              <a:avLst/>
            </a:prstGeom>
            <a:grpFill/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 latinLnBrk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98" y="8644"/>
              <a:ext cx="1793" cy="610"/>
            </a:xfrm>
            <a:prstGeom prst="rect">
              <a:avLst/>
            </a:prstGeom>
            <a:grpFill/>
          </p:spPr>
          <p:txBody>
            <a:bodyPr wrap="square" lIns="90170" tIns="46990" rIns="90170" bIns="46990" rtlCol="0" anchor="ctr" anchorCtr="1">
              <a:spAutoFit/>
            </a:bodyPr>
            <a:lstStyle/>
            <a:p>
              <a:pPr algn="ctr" eaLnBrk="1" fontAlgn="auto" latinLnBrk="0" hangingPunct="1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zh-CN" altLang="en-US" sz="18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渠道拓展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68"/>
          <p:cNvGrpSpPr/>
          <p:nvPr/>
        </p:nvGrpSpPr>
        <p:grpSpPr bwMode="auto">
          <a:xfrm>
            <a:off x="7033260" y="2162810"/>
            <a:ext cx="4325620" cy="3600450"/>
            <a:chOff x="6298232" y="2085975"/>
            <a:chExt cx="4574109" cy="4029075"/>
          </a:xfrm>
        </p:grpSpPr>
        <p:grpSp>
          <p:nvGrpSpPr>
            <p:cNvPr id="42" name="Group 66"/>
            <p:cNvGrpSpPr/>
            <p:nvPr/>
          </p:nvGrpSpPr>
          <p:grpSpPr bwMode="auto">
            <a:xfrm>
              <a:off x="6298232" y="2295525"/>
              <a:ext cx="4574109" cy="3819525"/>
              <a:chOff x="6298232" y="2295525"/>
              <a:chExt cx="4574109" cy="3819525"/>
            </a:xfrm>
          </p:grpSpPr>
          <p:sp>
            <p:nvSpPr>
              <p:cNvPr id="43" name="Rectangle 14"/>
              <p:cNvSpPr/>
              <p:nvPr/>
            </p:nvSpPr>
            <p:spPr>
              <a:xfrm>
                <a:off x="6298232" y="2295525"/>
                <a:ext cx="4574109" cy="38195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pic>
            <p:nvPicPr>
              <p:cNvPr id="44" name="Picture 64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303604" y="4039326"/>
                <a:ext cx="4567394" cy="207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5" name="Group 15"/>
            <p:cNvGrpSpPr/>
            <p:nvPr/>
          </p:nvGrpSpPr>
          <p:grpSpPr bwMode="auto">
            <a:xfrm>
              <a:off x="6545434" y="2085975"/>
              <a:ext cx="4079704" cy="419100"/>
              <a:chOff x="6545434" y="2085975"/>
              <a:chExt cx="4079704" cy="419100"/>
            </a:xfrm>
          </p:grpSpPr>
          <p:sp>
            <p:nvSpPr>
              <p:cNvPr id="46" name="Rectangle 16"/>
              <p:cNvSpPr/>
              <p:nvPr/>
            </p:nvSpPr>
            <p:spPr>
              <a:xfrm>
                <a:off x="6545824" y="2085975"/>
                <a:ext cx="4078924" cy="419100"/>
              </a:xfrm>
              <a:prstGeom prst="rect">
                <a:avLst/>
              </a:prstGeom>
              <a:solidFill>
                <a:srgbClr val="4154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/>
              </a:p>
            </p:txBody>
          </p:sp>
          <p:grpSp>
            <p:nvGrpSpPr>
              <p:cNvPr id="47" name="Group 17"/>
              <p:cNvGrpSpPr/>
              <p:nvPr/>
            </p:nvGrpSpPr>
            <p:grpSpPr bwMode="auto">
              <a:xfrm>
                <a:off x="6680286" y="2243138"/>
                <a:ext cx="3810000" cy="104775"/>
                <a:chOff x="1704975" y="2243138"/>
                <a:chExt cx="3810000" cy="104775"/>
              </a:xfrm>
            </p:grpSpPr>
            <p:sp>
              <p:nvSpPr>
                <p:cNvPr id="48" name="Oval 18"/>
                <p:cNvSpPr/>
                <p:nvPr/>
              </p:nvSpPr>
              <p:spPr>
                <a:xfrm>
                  <a:off x="1705419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  <p:sp>
              <p:nvSpPr>
                <p:cNvPr id="49" name="Oval 19"/>
                <p:cNvSpPr/>
                <p:nvPr/>
              </p:nvSpPr>
              <p:spPr>
                <a:xfrm>
                  <a:off x="5409781" y="2243138"/>
                  <a:ext cx="104751" cy="1047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扫码支付区域储备合作油站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分布</a:t>
            </a:r>
          </a:p>
        </p:txBody>
      </p:sp>
      <p:graphicFrame>
        <p:nvGraphicFramePr>
          <p:cNvPr id="63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028983"/>
              </p:ext>
            </p:extLst>
          </p:nvPr>
        </p:nvGraphicFramePr>
        <p:xfrm>
          <a:off x="7298055" y="2928620"/>
          <a:ext cx="3799840" cy="1995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440"/>
                <a:gridCol w="2495550"/>
                <a:gridCol w="704850"/>
              </a:tblGrid>
              <a:tr h="3676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区域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分布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北京、天津、河北、山西、内蒙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106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广东、河南、广西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115</a:t>
                      </a:r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0228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华东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上海、江苏、浙江、山东、安徽、福建、江西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152+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东北</a:t>
                      </a:r>
                    </a:p>
                  </a:txBody>
                  <a:tcPr anchor="ctr" anchorCtr="1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1BA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辽宁、吉林、黑龙江</a:t>
                      </a:r>
                    </a:p>
                  </a:txBody>
                  <a:tcPr anchor="ctr" anchorCtr="1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136+</a:t>
                      </a:r>
                    </a:p>
                  </a:txBody>
                  <a:tcPr anchor="ctr" anchorCtr="1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 descr="4.pic_h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1924208"/>
            <a:ext cx="5964894" cy="389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3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扫码支付高速公路储备合作油站分布（南北线路）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9344" y="1526775"/>
            <a:ext cx="11045041" cy="4801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，京哈高速）：北京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 北京－唐山－秦皇岛－葫芦岛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锦州－盘锦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沈阳－铁岭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四平－长春－哈尔滨，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，京沪高速）：北京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 北京－天津－沧州－乐陵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济南－泰安－临沂－淮安－江都－江阴－无锡－苏州－上海，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台北 北京－天津－沧州－德州－济南－泰安－曲阜－徐州－蚌埠－合肥－铜陵－黄山－衢州－南平－福州－台北，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，京港澳高速）：北京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港澳 北京－保定－石家庄－邯郸－新乡－郑州－漯河－信阳－武汉－咸宁－岳阳－长沙－株洲－衡阳－郴州－韶关－广州－深圳－香港（口岸），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，广澳高速）：并行线：广州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澳门广州－中山－珠海－澳门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，京昆高速）：北京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 北京－保定－石家庄－太原－临汾－西安－汉中－广元－绵阳－成都－雅安－西昌－攀枝花－昆明，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，京藏高速）：北京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拉萨 北京－张家口－集宁－呼和浩特－包头－巴彦淖尔－乌海－银川－中宁－白银－兰州－西宁－格尔木－拉萨，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，京新高速）：北京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乌鲁木齐 北京－张家口－集宁－呼和浩特－包头－巴彦淖尔－额济纳旗－哈密－吐鲁番－乌鲁木齐，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,13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，鹤大高速）：鹤岗－佳木斯－鸡西－牡丹江－敦化－白山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通化－丹东－大连，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联络线一：鹤岗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哈尔滨（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，鹤哈高速）：鹤岗－伊春－绥化－哈尔滨，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463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联络线三：丹东－阜新（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，丹阜高速）：丹东（口岸）－本溪－沈阳－新民－阜新，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沈阳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，沈海高速）：沈阳－辽阳－鞍山－海城－营口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大连－烟台－青岛－日照－连云港－盐城－南通－常熟－太仓－上海－宁波－台州－温州－宁德－福州－泉州－厦门－漳州－汕头－汕尾－深圳－广州－佛山－开平－阳江－茂名－湛江－海口，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并行线：常熟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G15W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，常台高速）：常熟－苏州－嘉兴－绍兴－台州，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联络线一：日照－兰考（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，日兰高速）：日照－曲阜－济宁－菏泽－兰考，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339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联络线二：宁波－金华（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，甬金高速）：宁波－嵊州－金华，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联络线三：温州－丽水（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，温丽高速）：温州－丽水，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深圳（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，长深高速）：长春－双辽－康平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阜新－朝阳－承德－唐山－天津－黄骅－滨州－青州－临沂－连云港－淮安－南京－溧阳－宜兴－湖州－杭州－金华－丽水－南平－三明－龙岩－梅州－河源－惠州－深圳，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联络线一：新民－鲁北（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，新鲁高速）：新民－彰武－通辽－鲁北，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联络线二：阜新－锦州（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，阜锦高速）：阜新－锦州，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联络线三：淮安－徐州（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，淮徐高速）：淮安－宿迁－徐州，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济南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，济广高速）：济南－菏泽－商丘－阜阳－六安－安庆－景德镇－鹰潭－南城－瑞金－河源－广州，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大庆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，大广高速）：大庆－松原－双辽－通辽－赤峰－承德－北京－霸州－衡水－濮阳－开封－周口－麻城－黄石－吉安－赣州－龙南－连平－广州，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3550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联络线一：龙南－河源（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，龙河高速）：龙南－河源，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二连浩特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，二广高速）：二连浩特－集宁－大同－太原－长治－晋城－济源－洛阳－平顶山－南阳－襄樊－荆州－常德－娄底－邵阳－永州－连州－广州，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2685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联络线一：晋城－新乡（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，晋新高速）：晋城－焦作－新乡，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联络线二：长沙－张家界（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，长张高速）：长沙－常德－张家界，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包头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茂名（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，包茂高速）：包头－鄂尔多斯－榆林－延安－铜川－西安－安康－达州－重庆－黔江－吉首－怀化－桂林－梧州－茂名，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3130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兰州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海口（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，兰海高速）：兰州－广元－南充－重庆－遵义－贵阳－麻江－都匀－河池－南宁－钦州－北海－湛江－海口，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联络线一：钦州－东兴（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，钦东高速）：钦州－防城－东兴（口岸），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，银昆高速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[4]</a:t>
            </a:r>
            <a:r>
              <a:rPr lang="en-US" altLang="zh-CN" sz="900" u="sng" dirty="0">
                <a:latin typeface="微软雅黑"/>
                <a:ea typeface="微软雅黑"/>
                <a:cs typeface="微软雅黑"/>
              </a:rPr>
              <a:t> 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 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）：银川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中卫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固原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平凉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宝鸡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汉中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巴中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南充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重庆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内江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自贡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宜宾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昭通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 - 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联络线一：昆明－磨憨（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，昆磨高速）：昆明－元江－思茅－磨憨（口岸），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692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联络线二：平凉－绵阳（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G8513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，平绵高速）：平凉－华亭－庄浪－天水－成县－康县－陇南市武都区－文县－九寨沟县－平武－北川－江油－绵阳市游仙区，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900" dirty="0" smtClean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en-US" sz="900" dirty="0" smtClean="0">
                <a:latin typeface="微软雅黑"/>
                <a:ea typeface="微软雅黑"/>
                <a:cs typeface="微软雅黑"/>
              </a:rPr>
              <a:t>座加油站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6789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2025"/>
            <a:ext cx="11233150" cy="360363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2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00063" y="315913"/>
            <a:ext cx="11212512" cy="46166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altLang="ko-KR" sz="3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ko-KR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zh-CN" altLang="en-US" sz="36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公司及模式介绍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339" name="Rectangle 3"/>
          <p:cNvSpPr txBox="1">
            <a:spLocks noChangeArrowheads="1"/>
          </p:cNvSpPr>
          <p:nvPr/>
        </p:nvSpPr>
        <p:spPr bwMode="auto">
          <a:xfrm>
            <a:off x="574675" y="1003300"/>
            <a:ext cx="10693400" cy="27699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2.6 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扫码支付高速公路储备合作油站分布（东西线路）</a:t>
            </a:r>
            <a:endParaRPr lang="zh-CN" altLang="en-US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50" name="speed"/>
          <p:cNvSpPr txBox="1">
            <a:spLocks noChangeArrowheads="1"/>
          </p:cNvSpPr>
          <p:nvPr/>
        </p:nvSpPr>
        <p:spPr bwMode="auto">
          <a:xfrm>
            <a:off x="7337405" y="2234376"/>
            <a:ext cx="3474933" cy="25391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Gulim" panose="020B0600000101010101" pitchFamily="50" charset="-127"/>
                <a:ea typeface="Gulim" panose="020B0600000101010101" pitchFamily="50" charset="-127"/>
                <a:cs typeface="+mn-cs"/>
              </a:defRPr>
            </a:lvl9pPr>
          </a:lstStyle>
          <a:p>
            <a:pPr algn="ctr" latinLnBrk="0">
              <a:lnSpc>
                <a:spcPct val="90000"/>
              </a:lnSpc>
              <a:buClr>
                <a:prstClr val="white"/>
              </a:buClr>
              <a:defRPr/>
            </a:pPr>
            <a:r>
              <a:rPr lang="zh-CN" altLang="en-US" sz="1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西航石化区域储备油站数量</a:t>
            </a:r>
            <a:endParaRPr lang="en-US" altLang="ko-KR" sz="18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722" y="1502690"/>
            <a:ext cx="11358984" cy="521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绥芬河－满洲里（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，绥满高速）：绥芬河（口岸）－牡丹江－哈尔滨－大庆－齐齐哈尔－阿荣旗－满洲里（口岸），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联络线一：哈尔滨－同江（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，哈同高速）：哈尔滨－佳木斯－双鸭山－同江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珲春－乌兰浩特（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，珲乌高速）：珲春（口岸）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敦化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长春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松原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白城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乌兰浩特，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联络线一：沈阳－吉林（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，沈吉高速）：沈阳－抚顺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清原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梅河口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磐石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永吉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-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吉林，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387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丹东－锡林浩特（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，丹锡高速）：丹东－海城－盘锦－锦州－朝阳－赤峰－锡林浩特，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荣成－乌海（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，荣乌高速）：荣成－文登－威海－烟台－东营－黄骅－天津－霸州－涞源－朔州－鄂尔多斯－乌海，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联络线一：黄骅－石家庄（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G1811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，黄石高速）：黄骅－沧州－石家庄，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281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，青银高速）：青岛－潍坊－淄博－济南－石家庄－太原－离石－靖边－定边－银川，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联络线一：青岛－新河（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，青新高速）：青岛－新河，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109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联络线二：定边－武威（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，定武高速）：定边－中宁－武威，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302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青岛－兰州（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G22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，青兰高速）：青岛－莱芜－泰安－聊城－邯郸－长治－临汾－富县－庆阳－平凉－定西－兰州，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连云港－霍尔果斯（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，连霍高速）：连云港－徐州－商丘－开封－郑州－洛阳－西安－宝鸡－天水－兰州－武威－嘉峪关－哈密－吐鲁番－乌鲁木齐－奎屯－霍尔果斯（口岸），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4280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联络线一：吐鲁番－和田（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，吐和高速）：吐鲁番－库尔勒－库车－阿克苏－喀什－和田，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1931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联络线二：喀什－伊尔克什坦（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，喀伊高速公路）：喀什－伊尔克什坦，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联络线三：奎屯－阿勒泰（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，奎阿高速）：奎屯－克拉玛依－阿勒泰，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联络线四：奎屯－塔城（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，奎塔高速）：奎屯－克拉玛依－塔城－巴克图（口岸），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368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联络线五：清水河－伊宁（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，清伊高速）：清水河－伊宁，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联络线六：金昌－武威（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G3017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，金武高速公路）：金昌－武威，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南京－洛阳（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G36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，宁洛高速）：南京－蚌埠－阜阳－周口－漯河－平顶山－洛阳，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上海－西安（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，沪陕高速）：上海－崇明－南通－扬州－南京－合肥－六安－信阳－南阳－商州－西安，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1490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联络线一：扬州－溧阳（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，扬溧高速）：扬州－镇江－溧阳，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，沪蓉高速）：上海－苏州－无锡－常州－南京－合肥－六安－麻城－武汉－孝感－荆门－宜昌－万州－垫江－南充－遂宁－成都，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联络线一：合肥－安庆（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G4212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，合安高速）：合肥－安庆，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上海－重庆（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，沪渝高速）：上海－湖州－宣城－芜湖－铜陵－安庆－黄梅－黄石－武汉－荆州－宜昌－恩施－忠县－垫江－重庆，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1900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9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联络线一：芜湖－合肥（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，芜合高速）：芜湖－巢湖－合肥，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联络线二：重庆－成都（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G5013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，渝蓉高速）：重庆－安岳－乐至－成都，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253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杭州－瑞丽（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，杭瑞高速）：杭州－黄山－景德镇－九江－咸宁－岳阳－常德－吉首－遵义－毕节－六盘水－曲靖－昆明－楚雄－大理－保山－瑞丽（口岸），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3405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联络线一：大理－丽江（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G5611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，大丽高速）：大理－丽江，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204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上海－昆明（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G60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，沪昆高速）：上海－杭州－金华－衢州－上饶－鹰潭－南昌－宜春－株洲－湘潭－邵阳－怀化－麻江－贵阳－安顺－曲靖－昆明，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2370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福州－银川（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，福银高速）：福州－南平－南城－南昌－九江－黄梅－黄石－武汉－孝感－襄樊－十堰－商州－西安－平凉－中宁－银川，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2485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联络线一：十堰－天水（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，十天高速）：十堰－天水，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750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3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泉州－南宁（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，泉南高速）：泉州－永安－吉安－衡阳－永州－桂林－柳州－南宁，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1635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联络线一：南宁－友谊关（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G7211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，南友高速）：南宁－友谊关（口岸），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厦门－成都（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G76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，厦蓉高速）：厦门－漳州－龙岩－瑞金－赣州－郴州－桂林－麻江－贵阳－毕节－泸州－隆昌－内江－成都，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2295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汕头－昆明（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G78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，汕昆高速）：汕头－梅州－韶关－贺州－柳州－河池－兴义－石林－昆明，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1710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广州－昆明（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，广昆高速）：广州－肇庆－梧州－玉林－南宁－百色－富宁－开远－石林－昆明，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1610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8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座加油站。</a:t>
            </a:r>
          </a:p>
          <a:p>
            <a:r>
              <a:rPr lang="zh-CN" altLang="zh-CN" sz="900" dirty="0">
                <a:latin typeface="微软雅黑"/>
                <a:ea typeface="微软雅黑"/>
                <a:cs typeface="微软雅黑"/>
              </a:rPr>
              <a:t>联络线一：开远－河口（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G8011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，开河高速）：开远－河口（口岸），</a:t>
            </a:r>
            <a:r>
              <a:rPr lang="en-US" altLang="zh-CN" sz="900" dirty="0">
                <a:latin typeface="微软雅黑"/>
                <a:ea typeface="微软雅黑"/>
                <a:cs typeface="微软雅黑"/>
              </a:rPr>
              <a:t>141</a:t>
            </a:r>
            <a:r>
              <a:rPr lang="zh-CN" altLang="zh-CN" sz="900" dirty="0">
                <a:latin typeface="微软雅黑"/>
                <a:ea typeface="微软雅黑"/>
                <a:cs typeface="微软雅黑"/>
              </a:rPr>
              <a:t>公里</a:t>
            </a:r>
            <a:r>
              <a:rPr lang="zh-CN" altLang="zh-CN" sz="900" dirty="0" smtClean="0">
                <a:latin typeface="微软雅黑"/>
                <a:ea typeface="微软雅黑"/>
                <a:cs typeface="微软雅黑"/>
              </a:rPr>
              <a:t>。</a:t>
            </a:r>
            <a:endParaRPr lang="zh-CN" altLang="zh-CN" sz="9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767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3038</Words>
  <Application>Microsoft Macintosh PowerPoint</Application>
  <PresentationFormat>自定义</PresentationFormat>
  <Paragraphs>186</Paragraphs>
  <Slides>11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Bobbie</dc:creator>
  <cp:lastModifiedBy>xu  kenny</cp:lastModifiedBy>
  <cp:revision>291</cp:revision>
  <dcterms:created xsi:type="dcterms:W3CDTF">2015-12-02T02:04:00Z</dcterms:created>
  <dcterms:modified xsi:type="dcterms:W3CDTF">2017-05-18T04:27:01Z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